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9" r:id="rId1"/>
  </p:sldMasterIdLst>
  <p:notesMasterIdLst>
    <p:notesMasterId r:id="rId79"/>
  </p:notesMasterIdLst>
  <p:sldIdLst>
    <p:sldId id="256" r:id="rId2"/>
    <p:sldId id="585" r:id="rId3"/>
    <p:sldId id="586" r:id="rId4"/>
    <p:sldId id="589" r:id="rId5"/>
    <p:sldId id="575" r:id="rId6"/>
    <p:sldId id="576" r:id="rId7"/>
    <p:sldId id="582" r:id="rId8"/>
    <p:sldId id="590" r:id="rId9"/>
    <p:sldId id="584" r:id="rId10"/>
    <p:sldId id="533" r:id="rId11"/>
    <p:sldId id="564" r:id="rId12"/>
    <p:sldId id="560" r:id="rId13"/>
    <p:sldId id="562" r:id="rId14"/>
    <p:sldId id="534" r:id="rId15"/>
    <p:sldId id="618" r:id="rId16"/>
    <p:sldId id="619" r:id="rId17"/>
    <p:sldId id="620" r:id="rId18"/>
    <p:sldId id="621" r:id="rId19"/>
    <p:sldId id="527" r:id="rId20"/>
    <p:sldId id="535" r:id="rId21"/>
    <p:sldId id="536" r:id="rId22"/>
    <p:sldId id="528" r:id="rId23"/>
    <p:sldId id="529" r:id="rId24"/>
    <p:sldId id="561" r:id="rId25"/>
    <p:sldId id="537" r:id="rId26"/>
    <p:sldId id="565" r:id="rId27"/>
    <p:sldId id="538" r:id="rId28"/>
    <p:sldId id="539" r:id="rId29"/>
    <p:sldId id="530" r:id="rId30"/>
    <p:sldId id="531" r:id="rId31"/>
    <p:sldId id="596" r:id="rId32"/>
    <p:sldId id="600" r:id="rId33"/>
    <p:sldId id="540" r:id="rId34"/>
    <p:sldId id="542" r:id="rId35"/>
    <p:sldId id="601" r:id="rId36"/>
    <p:sldId id="602" r:id="rId37"/>
    <p:sldId id="603" r:id="rId38"/>
    <p:sldId id="604" r:id="rId39"/>
    <p:sldId id="605" r:id="rId40"/>
    <p:sldId id="543" r:id="rId41"/>
    <p:sldId id="554" r:id="rId42"/>
    <p:sldId id="544" r:id="rId43"/>
    <p:sldId id="545" r:id="rId44"/>
    <p:sldId id="555" r:id="rId45"/>
    <p:sldId id="622" r:id="rId46"/>
    <p:sldId id="546" r:id="rId47"/>
    <p:sldId id="547" r:id="rId48"/>
    <p:sldId id="548" r:id="rId49"/>
    <p:sldId id="549" r:id="rId50"/>
    <p:sldId id="598" r:id="rId51"/>
    <p:sldId id="599" r:id="rId52"/>
    <p:sldId id="550" r:id="rId53"/>
    <p:sldId id="551" r:id="rId54"/>
    <p:sldId id="552" r:id="rId55"/>
    <p:sldId id="553" r:id="rId56"/>
    <p:sldId id="556" r:id="rId57"/>
    <p:sldId id="558" r:id="rId58"/>
    <p:sldId id="559" r:id="rId59"/>
    <p:sldId id="593" r:id="rId60"/>
    <p:sldId id="563" r:id="rId61"/>
    <p:sldId id="594" r:id="rId62"/>
    <p:sldId id="566" r:id="rId63"/>
    <p:sldId id="595" r:id="rId64"/>
    <p:sldId id="567" r:id="rId65"/>
    <p:sldId id="581" r:id="rId66"/>
    <p:sldId id="606" r:id="rId67"/>
    <p:sldId id="607" r:id="rId68"/>
    <p:sldId id="608" r:id="rId69"/>
    <p:sldId id="609" r:id="rId70"/>
    <p:sldId id="610" r:id="rId71"/>
    <p:sldId id="611" r:id="rId72"/>
    <p:sldId id="612" r:id="rId73"/>
    <p:sldId id="613" r:id="rId74"/>
    <p:sldId id="614" r:id="rId75"/>
    <p:sldId id="615" r:id="rId76"/>
    <p:sldId id="616" r:id="rId77"/>
    <p:sldId id="617" r:id="rId78"/>
  </p:sldIdLst>
  <p:sldSz cx="9144000" cy="6858000" type="screen4x3"/>
  <p:notesSz cx="6858000" cy="9144000"/>
  <p:embeddedFontLst>
    <p:embeddedFont>
      <p:font typeface="Book Antiqua" pitchFamily="18" charset="0"/>
      <p:regular r:id="rId80"/>
      <p:bold r:id="rId81"/>
      <p:italic r:id="rId82"/>
      <p:boldItalic r:id="rId83"/>
    </p:embeddedFont>
    <p:embeddedFont>
      <p:font typeface="Tahoma" pitchFamily="34" charset="0"/>
      <p:regular r:id="rId84"/>
      <p:bold r:id="rId85"/>
    </p:embeddedFont>
    <p:embeddedFont>
      <p:font typeface="Calibri" pitchFamily="34" charset="0"/>
      <p:regular r:id="rId86"/>
      <p:bold r:id="rId87"/>
      <p:italic r:id="rId88"/>
      <p:boldItalic r:id="rId89"/>
    </p:embeddedFont>
  </p:embeddedFontLst>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ahoma" pitchFamily="34" charset="0"/>
        <a:ea typeface="+mn-ea"/>
        <a:cs typeface="Arial" pitchFamily="34" charset="0"/>
      </a:defRPr>
    </a:lvl2pPr>
    <a:lvl3pPr marL="914400" algn="l" rtl="0" eaLnBrk="0" fontAlgn="base" hangingPunct="0">
      <a:spcBef>
        <a:spcPct val="0"/>
      </a:spcBef>
      <a:spcAft>
        <a:spcPct val="0"/>
      </a:spcAft>
      <a:defRPr sz="2400" kern="1200">
        <a:solidFill>
          <a:schemeClr val="tx1"/>
        </a:solidFill>
        <a:latin typeface="Tahoma" pitchFamily="34" charset="0"/>
        <a:ea typeface="+mn-ea"/>
        <a:cs typeface="Arial" pitchFamily="34" charset="0"/>
      </a:defRPr>
    </a:lvl3pPr>
    <a:lvl4pPr marL="1371600" algn="l" rtl="0" eaLnBrk="0" fontAlgn="base" hangingPunct="0">
      <a:spcBef>
        <a:spcPct val="0"/>
      </a:spcBef>
      <a:spcAft>
        <a:spcPct val="0"/>
      </a:spcAft>
      <a:defRPr sz="2400" kern="1200">
        <a:solidFill>
          <a:schemeClr val="tx1"/>
        </a:solidFill>
        <a:latin typeface="Tahoma" pitchFamily="34" charset="0"/>
        <a:ea typeface="+mn-ea"/>
        <a:cs typeface="Arial" pitchFamily="34" charset="0"/>
      </a:defRPr>
    </a:lvl4pPr>
    <a:lvl5pPr marL="1828800" algn="l" rtl="0" eaLnBrk="0" fontAlgn="base" hangingPunct="0">
      <a:spcBef>
        <a:spcPct val="0"/>
      </a:spcBef>
      <a:spcAft>
        <a:spcPct val="0"/>
      </a:spcAft>
      <a:defRPr sz="2400" kern="1200">
        <a:solidFill>
          <a:schemeClr val="tx1"/>
        </a:solidFill>
        <a:latin typeface="Tahoma" pitchFamily="34" charset="0"/>
        <a:ea typeface="+mn-ea"/>
        <a:cs typeface="Arial" pitchFamily="34" charset="0"/>
      </a:defRPr>
    </a:lvl5pPr>
    <a:lvl6pPr marL="2286000" algn="l" defTabSz="914400" rtl="0" eaLnBrk="1" latinLnBrk="0" hangingPunct="1">
      <a:defRPr sz="2400" kern="1200">
        <a:solidFill>
          <a:schemeClr val="tx1"/>
        </a:solidFill>
        <a:latin typeface="Tahoma" pitchFamily="34" charset="0"/>
        <a:ea typeface="+mn-ea"/>
        <a:cs typeface="Arial" pitchFamily="34" charset="0"/>
      </a:defRPr>
    </a:lvl6pPr>
    <a:lvl7pPr marL="2743200" algn="l" defTabSz="914400" rtl="0" eaLnBrk="1" latinLnBrk="0" hangingPunct="1">
      <a:defRPr sz="2400" kern="1200">
        <a:solidFill>
          <a:schemeClr val="tx1"/>
        </a:solidFill>
        <a:latin typeface="Tahoma" pitchFamily="34" charset="0"/>
        <a:ea typeface="+mn-ea"/>
        <a:cs typeface="Arial" pitchFamily="34" charset="0"/>
      </a:defRPr>
    </a:lvl7pPr>
    <a:lvl8pPr marL="3200400" algn="l" defTabSz="914400" rtl="0" eaLnBrk="1" latinLnBrk="0" hangingPunct="1">
      <a:defRPr sz="2400" kern="1200">
        <a:solidFill>
          <a:schemeClr val="tx1"/>
        </a:solidFill>
        <a:latin typeface="Tahoma" pitchFamily="34" charset="0"/>
        <a:ea typeface="+mn-ea"/>
        <a:cs typeface="Arial" pitchFamily="34" charset="0"/>
      </a:defRPr>
    </a:lvl8pPr>
    <a:lvl9pPr marL="3657600" algn="l" defTabSz="914400" rtl="0" eaLnBrk="1" latinLnBrk="0" hangingPunct="1">
      <a:defRPr sz="2400" kern="1200">
        <a:solidFill>
          <a:schemeClr val="tx1"/>
        </a:solidFill>
        <a:latin typeface="Tahoma"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Umereni stil 2 – Naglašav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2787"/>
    <p:restoredTop sz="90929"/>
  </p:normalViewPr>
  <p:slideViewPr>
    <p:cSldViewPr>
      <p:cViewPr>
        <p:scale>
          <a:sx n="66" d="100"/>
          <a:sy n="66" d="100"/>
        </p:scale>
        <p:origin x="-127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5.fntdata"/><Relationship Id="rId89" Type="http://schemas.openxmlformats.org/officeDocument/2006/relationships/font" Target="fonts/font10.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87" Type="http://schemas.openxmlformats.org/officeDocument/2006/relationships/font" Target="fonts/font8.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3.fntdata"/><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1.fntdata"/><Relationship Id="rId85" Type="http://schemas.openxmlformats.org/officeDocument/2006/relationships/font" Target="fonts/font6.fntdata"/><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font" Target="fonts/font4.fntdata"/><Relationship Id="rId88" Type="http://schemas.openxmlformats.org/officeDocument/2006/relationships/font" Target="fonts/font9.fntdata"/><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font" Target="fonts/font2.fntdata"/><Relationship Id="rId86"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Čuvar mesta za zaglavlje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cs typeface="Arial" panose="020B0604020202020204" pitchFamily="34" charset="0"/>
              </a:defRPr>
            </a:lvl1pPr>
          </a:lstStyle>
          <a:p>
            <a:pPr>
              <a:defRPr/>
            </a:pPr>
            <a:endParaRPr lang="en-US"/>
          </a:p>
        </p:txBody>
      </p:sp>
      <p:sp>
        <p:nvSpPr>
          <p:cNvPr id="3" name="Čuvar mesta za datum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cs typeface="Arial" panose="020B0604020202020204" pitchFamily="34" charset="0"/>
              </a:defRPr>
            </a:lvl1pPr>
          </a:lstStyle>
          <a:p>
            <a:pPr>
              <a:defRPr/>
            </a:pPr>
            <a:fld id="{1E57FCF9-7896-4374-9926-31AFD5875117}" type="datetimeFigureOut">
              <a:rPr lang="en-US"/>
              <a:pPr>
                <a:defRPr/>
              </a:pPr>
              <a:t>8/30/2024</a:t>
            </a:fld>
            <a:endParaRPr lang="en-US"/>
          </a:p>
        </p:txBody>
      </p:sp>
      <p:sp>
        <p:nvSpPr>
          <p:cNvPr id="4" name="Čuvar mesta za sliku na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Čuvar mesta za napomen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r-Latn-CS" noProof="0"/>
              <a:t>Kliknite i uredite tekst</a:t>
            </a:r>
          </a:p>
          <a:p>
            <a:pPr lvl="1"/>
            <a:r>
              <a:rPr lang="sr-Latn-CS" noProof="0"/>
              <a:t>Drugi nivo</a:t>
            </a:r>
          </a:p>
          <a:p>
            <a:pPr lvl="2"/>
            <a:r>
              <a:rPr lang="sr-Latn-CS" noProof="0"/>
              <a:t>Treći nivo</a:t>
            </a:r>
          </a:p>
          <a:p>
            <a:pPr lvl="3"/>
            <a:r>
              <a:rPr lang="sr-Latn-CS" noProof="0"/>
              <a:t>Četvrti nivo</a:t>
            </a:r>
          </a:p>
          <a:p>
            <a:pPr lvl="4"/>
            <a:r>
              <a:rPr lang="sr-Latn-CS" noProof="0"/>
              <a:t>Peti nivo</a:t>
            </a:r>
            <a:endParaRPr lang="en-US" noProof="0"/>
          </a:p>
        </p:txBody>
      </p:sp>
      <p:sp>
        <p:nvSpPr>
          <p:cNvPr id="6" name="Čuvar mesta za podnožj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cs typeface="Arial" panose="020B0604020202020204" pitchFamily="34" charset="0"/>
              </a:defRPr>
            </a:lvl1pPr>
          </a:lstStyle>
          <a:p>
            <a:pPr>
              <a:defRPr/>
            </a:pPr>
            <a:endParaRPr lang="en-US"/>
          </a:p>
        </p:txBody>
      </p:sp>
      <p:sp>
        <p:nvSpPr>
          <p:cNvPr id="7" name="Čuvar mesta za broj slajda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charset="0"/>
              </a:defRPr>
            </a:lvl1pPr>
          </a:lstStyle>
          <a:p>
            <a:pPr>
              <a:defRPr/>
            </a:pPr>
            <a:fld id="{2F1ABF8E-4191-4976-8C55-3517286D4276}" type="slidenum">
              <a:rPr lang="en-US" altLang="en-US"/>
              <a:pPr>
                <a:defRPr/>
              </a:pPr>
              <a:t>‹#›</a:t>
            </a:fld>
            <a:endParaRPr lang="en-US" altLang="en-US"/>
          </a:p>
        </p:txBody>
      </p:sp>
    </p:spTree>
    <p:extLst>
      <p:ext uri="{BB962C8B-B14F-4D97-AF65-F5344CB8AC3E}">
        <p14:creationId xmlns:p14="http://schemas.microsoft.com/office/powerpoint/2010/main" val="39771682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 slajda">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grpSp>
          <p:nvGrpSpPr>
            <p:cNvPr id="5" name="Group 3"/>
            <p:cNvGrpSpPr>
              <a:grpSpLocks/>
            </p:cNvGrpSpPr>
            <p:nvPr/>
          </p:nvGrpSpPr>
          <p:grpSpPr bwMode="auto">
            <a:xfrm>
              <a:off x="0" y="0"/>
              <a:ext cx="5760" cy="4320"/>
              <a:chOff x="0" y="0"/>
              <a:chExt cx="5760" cy="4320"/>
            </a:xfrm>
          </p:grpSpPr>
          <p:sp>
            <p:nvSpPr>
              <p:cNvPr id="15" name="Rectangle 4"/>
              <p:cNvSpPr>
                <a:spLocks noChangeArrowheads="1"/>
              </p:cNvSpPr>
              <p:nvPr/>
            </p:nvSpPr>
            <p:spPr bwMode="ltGray">
              <a:xfrm>
                <a:off x="2112" y="0"/>
                <a:ext cx="3648" cy="96"/>
              </a:xfrm>
              <a:prstGeom prst="rect">
                <a:avLst/>
              </a:prstGeom>
              <a:solidFill>
                <a:schemeClr val="folHlink"/>
              </a:solidFill>
              <a:ln>
                <a:noFill/>
              </a:ln>
              <a:effec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cs typeface="+mn-cs"/>
                </a:endParaRPr>
              </a:p>
            </p:txBody>
          </p:sp>
          <p:grpSp>
            <p:nvGrpSpPr>
              <p:cNvPr id="16" name="Group 5"/>
              <p:cNvGrpSpPr>
                <a:grpSpLocks/>
              </p:cNvGrpSpPr>
              <p:nvPr userDrawn="1"/>
            </p:nvGrpSpPr>
            <p:grpSpPr bwMode="auto">
              <a:xfrm>
                <a:off x="0" y="0"/>
                <a:ext cx="5760" cy="4320"/>
                <a:chOff x="0" y="0"/>
                <a:chExt cx="5760" cy="4320"/>
              </a:xfrm>
            </p:grpSpPr>
            <p:sp>
              <p:nvSpPr>
                <p:cNvPr id="18"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9"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0"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1"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2"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3"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4"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5"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6"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7"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8"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29"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0"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1"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2"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3"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4"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5"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6"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7"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8"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39"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4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5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6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grpSp>
          <p:sp>
            <p:nvSpPr>
              <p:cNvPr id="17" name="Line 57"/>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grpSp>
        <p:grpSp>
          <p:nvGrpSpPr>
            <p:cNvPr id="6" name="Group 58"/>
            <p:cNvGrpSpPr>
              <a:grpSpLocks/>
            </p:cNvGrpSpPr>
            <p:nvPr userDrawn="1"/>
          </p:nvGrpSpPr>
          <p:grpSpPr bwMode="auto">
            <a:xfrm>
              <a:off x="3" y="559"/>
              <a:ext cx="4192" cy="1796"/>
              <a:chOff x="3" y="559"/>
              <a:chExt cx="4192" cy="1796"/>
            </a:xfrm>
          </p:grpSpPr>
          <p:sp>
            <p:nvSpPr>
              <p:cNvPr id="11" name="Line 59"/>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12"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13"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14" name="Arc 62"/>
              <p:cNvSpPr>
                <a:spLocks/>
              </p:cNvSpPr>
              <p:nvPr/>
            </p:nvSpPr>
            <p:spPr bwMode="ltGray">
              <a:xfrm rot="16200000" flipH="1">
                <a:off x="426" y="860"/>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cs typeface="Arial" charset="0"/>
                </a:endParaRPr>
              </a:p>
            </p:txBody>
          </p:sp>
        </p:grpSp>
        <p:grpSp>
          <p:nvGrpSpPr>
            <p:cNvPr id="7" name="Group 63"/>
            <p:cNvGrpSpPr>
              <a:grpSpLocks/>
            </p:cNvGrpSpPr>
            <p:nvPr userDrawn="1"/>
          </p:nvGrpSpPr>
          <p:grpSpPr bwMode="auto">
            <a:xfrm>
              <a:off x="1480" y="1952"/>
              <a:ext cx="3808" cy="1812"/>
              <a:chOff x="1480" y="1952"/>
              <a:chExt cx="3808" cy="1812"/>
            </a:xfrm>
          </p:grpSpPr>
          <p:sp>
            <p:nvSpPr>
              <p:cNvPr id="8"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9"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10" name="Arc 66"/>
              <p:cNvSpPr>
                <a:spLocks/>
              </p:cNvSpPr>
              <p:nvPr/>
            </p:nvSpPr>
            <p:spPr bwMode="ltGray">
              <a:xfrm rot="5400000">
                <a:off x="5097" y="3347"/>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cs typeface="Arial" charset="0"/>
                </a:endParaRPr>
              </a:p>
            </p:txBody>
          </p:sp>
        </p:grpSp>
      </p:grpSp>
      <p:sp>
        <p:nvSpPr>
          <p:cNvPr id="29763" name="Rectangle 67"/>
          <p:cNvSpPr>
            <a:spLocks noGrp="1" noChangeArrowheads="1"/>
          </p:cNvSpPr>
          <p:nvPr>
            <p:ph type="ctrTitle"/>
          </p:nvPr>
        </p:nvSpPr>
        <p:spPr>
          <a:xfrm>
            <a:off x="990600" y="1752600"/>
            <a:ext cx="7772400" cy="1143000"/>
          </a:xfrm>
        </p:spPr>
        <p:txBody>
          <a:bodyPr/>
          <a:lstStyle>
            <a:lvl1pPr>
              <a:defRPr/>
            </a:lvl1pPr>
          </a:lstStyle>
          <a:p>
            <a:pPr lvl="0"/>
            <a:r>
              <a:rPr lang="en-US" altLang="en-US" noProof="0"/>
              <a:t>Click to edit Master title style</a:t>
            </a:r>
          </a:p>
        </p:txBody>
      </p:sp>
      <p:sp>
        <p:nvSpPr>
          <p:cNvPr id="297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en-US" altLang="en-US" noProof="0"/>
              <a:t>Click to edit Master subtitle style</a:t>
            </a:r>
          </a:p>
        </p:txBody>
      </p:sp>
      <p:sp>
        <p:nvSpPr>
          <p:cNvPr id="69" name="Rectangle 69"/>
          <p:cNvSpPr>
            <a:spLocks noGrp="1" noChangeArrowheads="1"/>
          </p:cNvSpPr>
          <p:nvPr>
            <p:ph type="dt" sz="quarter" idx="10"/>
          </p:nvPr>
        </p:nvSpPr>
        <p:spPr/>
        <p:txBody>
          <a:bodyPr/>
          <a:lstStyle>
            <a:lvl1pPr>
              <a:defRPr/>
            </a:lvl1pPr>
          </a:lstStyle>
          <a:p>
            <a:pPr>
              <a:defRPr/>
            </a:pPr>
            <a:endParaRPr lang="en-US" altLang="en-US"/>
          </a:p>
        </p:txBody>
      </p:sp>
      <p:sp>
        <p:nvSpPr>
          <p:cNvPr id="70" name="Rectangle 70"/>
          <p:cNvSpPr>
            <a:spLocks noGrp="1" noChangeArrowheads="1"/>
          </p:cNvSpPr>
          <p:nvPr>
            <p:ph type="ftr" sz="quarter" idx="11"/>
          </p:nvPr>
        </p:nvSpPr>
        <p:spPr/>
        <p:txBody>
          <a:bodyPr/>
          <a:lstStyle>
            <a:lvl1pPr>
              <a:defRPr/>
            </a:lvl1pPr>
          </a:lstStyle>
          <a:p>
            <a:pPr>
              <a:defRPr/>
            </a:pPr>
            <a:endParaRPr lang="en-US" altLang="en-US"/>
          </a:p>
        </p:txBody>
      </p:sp>
      <p:sp>
        <p:nvSpPr>
          <p:cNvPr id="71" name="Rectangle 71"/>
          <p:cNvSpPr>
            <a:spLocks noGrp="1" noChangeArrowheads="1"/>
          </p:cNvSpPr>
          <p:nvPr>
            <p:ph type="sldNum" sz="quarter" idx="12"/>
          </p:nvPr>
        </p:nvSpPr>
        <p:spPr/>
        <p:txBody>
          <a:bodyPr/>
          <a:lstStyle>
            <a:lvl1pPr>
              <a:defRPr/>
            </a:lvl1pPr>
          </a:lstStyle>
          <a:p>
            <a:pPr>
              <a:defRPr/>
            </a:pPr>
            <a:fld id="{ADB08E3D-4D8E-4192-8293-7BE720141F5D}"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a:t>Kliknite i uredite naslov mastera</a:t>
            </a:r>
            <a:endParaRPr lang="en-US"/>
          </a:p>
        </p:txBody>
      </p:sp>
      <p:sp>
        <p:nvSpPr>
          <p:cNvPr id="3" name="Čuvar mesta za vertikalni tekst 2"/>
          <p:cNvSpPr>
            <a:spLocks noGrp="1"/>
          </p:cNvSpPr>
          <p:nvPr>
            <p:ph type="body" orient="vert" idx="1"/>
          </p:nvPr>
        </p:nvSpPr>
        <p:spPr/>
        <p:txBody>
          <a:bodyPr vert="eaVert"/>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7"/>
          <p:cNvSpPr>
            <a:spLocks noGrp="1" noChangeArrowheads="1"/>
          </p:cNvSpPr>
          <p:nvPr>
            <p:ph type="sldNum" sz="quarter" idx="12"/>
          </p:nvPr>
        </p:nvSpPr>
        <p:spPr>
          <a:ln/>
        </p:spPr>
        <p:txBody>
          <a:bodyPr/>
          <a:lstStyle>
            <a:lvl1pPr>
              <a:defRPr/>
            </a:lvl1pPr>
          </a:lstStyle>
          <a:p>
            <a:pPr>
              <a:defRPr/>
            </a:pPr>
            <a:fld id="{A5E58C3C-C4EA-4DA6-A9F7-C766F02895DF}"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ni naslov i tekst">
    <p:spTree>
      <p:nvGrpSpPr>
        <p:cNvPr id="1" name=""/>
        <p:cNvGrpSpPr/>
        <p:nvPr/>
      </p:nvGrpSpPr>
      <p:grpSpPr>
        <a:xfrm>
          <a:off x="0" y="0"/>
          <a:ext cx="0" cy="0"/>
          <a:chOff x="0" y="0"/>
          <a:chExt cx="0" cy="0"/>
        </a:xfrm>
      </p:grpSpPr>
      <p:sp>
        <p:nvSpPr>
          <p:cNvPr id="2" name="Vertikalni naslov 1"/>
          <p:cNvSpPr>
            <a:spLocks noGrp="1"/>
          </p:cNvSpPr>
          <p:nvPr>
            <p:ph type="title" orient="vert"/>
          </p:nvPr>
        </p:nvSpPr>
        <p:spPr>
          <a:xfrm>
            <a:off x="6610350" y="304800"/>
            <a:ext cx="2000250" cy="5715000"/>
          </a:xfrm>
        </p:spPr>
        <p:txBody>
          <a:bodyPr vert="eaVert"/>
          <a:lstStyle/>
          <a:p>
            <a:r>
              <a:rPr lang="sr-Latn-CS"/>
              <a:t>Kliknite i uredite naslov mastera</a:t>
            </a:r>
            <a:endParaRPr lang="en-US"/>
          </a:p>
        </p:txBody>
      </p:sp>
      <p:sp>
        <p:nvSpPr>
          <p:cNvPr id="3" name="Čuvar mesta za vertikalni tekst 2"/>
          <p:cNvSpPr>
            <a:spLocks noGrp="1"/>
          </p:cNvSpPr>
          <p:nvPr>
            <p:ph type="body" orient="vert" idx="1"/>
          </p:nvPr>
        </p:nvSpPr>
        <p:spPr>
          <a:xfrm>
            <a:off x="609600" y="304800"/>
            <a:ext cx="5848350" cy="5715000"/>
          </a:xfrm>
        </p:spPr>
        <p:txBody>
          <a:bodyPr vert="eaVert"/>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7"/>
          <p:cNvSpPr>
            <a:spLocks noGrp="1" noChangeArrowheads="1"/>
          </p:cNvSpPr>
          <p:nvPr>
            <p:ph type="sldNum" sz="quarter" idx="12"/>
          </p:nvPr>
        </p:nvSpPr>
        <p:spPr>
          <a:ln/>
        </p:spPr>
        <p:txBody>
          <a:bodyPr/>
          <a:lstStyle>
            <a:lvl1pPr>
              <a:defRPr/>
            </a:lvl1pPr>
          </a:lstStyle>
          <a:p>
            <a:pPr>
              <a:defRPr/>
            </a:pPr>
            <a:fld id="{18337B4E-A82F-4064-84D6-CF7BF7733F67}"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Naslov i tabela">
    <p:spTree>
      <p:nvGrpSpPr>
        <p:cNvPr id="1" name=""/>
        <p:cNvGrpSpPr/>
        <p:nvPr/>
      </p:nvGrpSpPr>
      <p:grpSpPr>
        <a:xfrm>
          <a:off x="0" y="0"/>
          <a:ext cx="0" cy="0"/>
          <a:chOff x="0" y="0"/>
          <a:chExt cx="0" cy="0"/>
        </a:xfrm>
      </p:grpSpPr>
      <p:sp>
        <p:nvSpPr>
          <p:cNvPr id="2" name="Naslov 1"/>
          <p:cNvSpPr>
            <a:spLocks noGrp="1"/>
          </p:cNvSpPr>
          <p:nvPr>
            <p:ph type="title"/>
          </p:nvPr>
        </p:nvSpPr>
        <p:spPr>
          <a:xfrm>
            <a:off x="609600" y="304800"/>
            <a:ext cx="7772400" cy="1143000"/>
          </a:xfrm>
        </p:spPr>
        <p:txBody>
          <a:bodyPr/>
          <a:lstStyle/>
          <a:p>
            <a:r>
              <a:rPr lang="sr-Latn-CS"/>
              <a:t>Kliknite i uredite naslov mastera</a:t>
            </a:r>
            <a:endParaRPr lang="en-US"/>
          </a:p>
        </p:txBody>
      </p:sp>
      <p:sp>
        <p:nvSpPr>
          <p:cNvPr id="3" name="Čuvar mesta za tabelu 2"/>
          <p:cNvSpPr>
            <a:spLocks noGrp="1"/>
          </p:cNvSpPr>
          <p:nvPr>
            <p:ph type="tbl" idx="1"/>
          </p:nvPr>
        </p:nvSpPr>
        <p:spPr>
          <a:xfrm>
            <a:off x="838200" y="1905000"/>
            <a:ext cx="7772400" cy="4114800"/>
          </a:xfrm>
        </p:spPr>
        <p:txBody>
          <a:bodyPr/>
          <a:lstStyle/>
          <a:p>
            <a:pPr lvl="0"/>
            <a:endParaRPr lang="en-US" noProof="0"/>
          </a:p>
        </p:txBody>
      </p:sp>
      <p:sp>
        <p:nvSpPr>
          <p:cNvPr id="4"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7"/>
          <p:cNvSpPr>
            <a:spLocks noGrp="1" noChangeArrowheads="1"/>
          </p:cNvSpPr>
          <p:nvPr>
            <p:ph type="sldNum" sz="quarter" idx="12"/>
          </p:nvPr>
        </p:nvSpPr>
        <p:spPr>
          <a:ln/>
        </p:spPr>
        <p:txBody>
          <a:bodyPr/>
          <a:lstStyle>
            <a:lvl1pPr>
              <a:defRPr/>
            </a:lvl1pPr>
          </a:lstStyle>
          <a:p>
            <a:pPr>
              <a:defRPr/>
            </a:pPr>
            <a:fld id="{95F9F8F3-0B37-41BF-B2D0-2B0D20EC11DA}"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a:t>Kliknite i uredite naslov mastera</a:t>
            </a:r>
            <a:endParaRPr lang="en-US"/>
          </a:p>
        </p:txBody>
      </p:sp>
      <p:sp>
        <p:nvSpPr>
          <p:cNvPr id="3" name="Čuvar mesta za sadržaj 2"/>
          <p:cNvSpPr>
            <a:spLocks noGrp="1"/>
          </p:cNvSpPr>
          <p:nvPr>
            <p:ph idx="1"/>
          </p:nvPr>
        </p:nvSpPr>
        <p:spPr/>
        <p:txBody>
          <a:bodyPr/>
          <a:lstStyle>
            <a:lvl1pPr marL="457200" indent="-457200">
              <a:defRPr sz="2400"/>
            </a:lvl1pPr>
            <a:lvl2pPr>
              <a:defRPr sz="2200"/>
            </a:lvl2pPr>
            <a:lvl3pPr>
              <a:defRPr sz="2000"/>
            </a:lvl3pPr>
            <a:lvl4pPr>
              <a:defRPr sz="1800"/>
            </a:lvl4pPr>
            <a:lvl5pPr>
              <a:defRPr sz="1600"/>
            </a:lvl5pPr>
          </a:lstStyle>
          <a:p>
            <a:pPr lvl="0"/>
            <a:r>
              <a:rPr lang="sr-Latn-CS" dirty="0"/>
              <a:t>Kliknite i uredite tekst</a:t>
            </a:r>
          </a:p>
          <a:p>
            <a:pPr lvl="1"/>
            <a:r>
              <a:rPr lang="sr-Latn-CS" dirty="0"/>
              <a:t>Drugi nivo</a:t>
            </a:r>
          </a:p>
          <a:p>
            <a:pPr lvl="2"/>
            <a:r>
              <a:rPr lang="sr-Latn-CS" dirty="0"/>
              <a:t>Treći nivo</a:t>
            </a:r>
          </a:p>
          <a:p>
            <a:pPr lvl="3"/>
            <a:r>
              <a:rPr lang="sr-Latn-CS" dirty="0"/>
              <a:t>Četvrti nivo</a:t>
            </a:r>
          </a:p>
          <a:p>
            <a:pPr lvl="4"/>
            <a:r>
              <a:rPr lang="sr-Latn-CS" dirty="0"/>
              <a:t>Peti nivo</a:t>
            </a:r>
            <a:endParaRPr lang="en-US" dirty="0"/>
          </a:p>
        </p:txBody>
      </p:sp>
      <p:sp>
        <p:nvSpPr>
          <p:cNvPr id="4" name="Slide Number Placeholder 3"/>
          <p:cNvSpPr>
            <a:spLocks noGrp="1" noChangeArrowheads="1"/>
          </p:cNvSpPr>
          <p:nvPr>
            <p:ph type="sldNum" sz="quarter" idx="10"/>
          </p:nvPr>
        </p:nvSpPr>
        <p:spPr>
          <a:xfrm>
            <a:off x="7086600" y="6248400"/>
            <a:ext cx="1905000" cy="457200"/>
          </a:xfrm>
        </p:spPr>
        <p:txBody>
          <a:bodyPr/>
          <a:lstStyle>
            <a:lvl1pPr>
              <a:defRPr/>
            </a:lvl1pPr>
          </a:lstStyle>
          <a:p>
            <a:pPr>
              <a:defRPr/>
            </a:pPr>
            <a:fld id="{20547613-1530-4A49-83D7-4C1A939EB34C}"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elj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r-Latn-CS"/>
              <a:t>Kliknite i uredite naslov mastera</a:t>
            </a:r>
            <a:endParaRPr lang="en-US"/>
          </a:p>
        </p:txBody>
      </p:sp>
      <p:sp>
        <p:nvSpPr>
          <p:cNvPr id="3" name="Čuvar mesta za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r-Latn-CS"/>
              <a:t>Kliknite i uredite tekst</a:t>
            </a:r>
          </a:p>
        </p:txBody>
      </p:sp>
      <p:sp>
        <p:nvSpPr>
          <p:cNvPr id="4"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7"/>
          <p:cNvSpPr>
            <a:spLocks noGrp="1" noChangeArrowheads="1"/>
          </p:cNvSpPr>
          <p:nvPr>
            <p:ph type="sldNum" sz="quarter" idx="12"/>
          </p:nvPr>
        </p:nvSpPr>
        <p:spPr>
          <a:ln/>
        </p:spPr>
        <p:txBody>
          <a:bodyPr/>
          <a:lstStyle>
            <a:lvl1pPr>
              <a:defRPr/>
            </a:lvl1pPr>
          </a:lstStyle>
          <a:p>
            <a:pPr>
              <a:defRPr/>
            </a:pPr>
            <a:fld id="{64C1904C-6AF5-45E7-9A9F-5D761BC95668}"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a:t>Kliknite i uredite naslov mastera</a:t>
            </a:r>
            <a:endParaRPr lang="en-US"/>
          </a:p>
        </p:txBody>
      </p:sp>
      <p:sp>
        <p:nvSpPr>
          <p:cNvPr id="3" name="Čuvar mesta za sadržaj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4" name="Čuvar mesta za sadržaj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5"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7"/>
          <p:cNvSpPr>
            <a:spLocks noGrp="1" noChangeArrowheads="1"/>
          </p:cNvSpPr>
          <p:nvPr>
            <p:ph type="sldNum" sz="quarter" idx="12"/>
          </p:nvPr>
        </p:nvSpPr>
        <p:spPr>
          <a:ln/>
        </p:spPr>
        <p:txBody>
          <a:bodyPr/>
          <a:lstStyle>
            <a:lvl1pPr>
              <a:defRPr/>
            </a:lvl1pPr>
          </a:lstStyle>
          <a:p>
            <a:pPr>
              <a:defRPr/>
            </a:pPr>
            <a:fld id="{DB632C1A-9381-44B0-808D-956F673D6318}"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8229600" cy="1143000"/>
          </a:xfrm>
        </p:spPr>
        <p:txBody>
          <a:bodyPr/>
          <a:lstStyle>
            <a:lvl1pPr>
              <a:defRPr/>
            </a:lvl1pPr>
          </a:lstStyle>
          <a:p>
            <a:r>
              <a:rPr lang="sr-Latn-CS"/>
              <a:t>Kliknite i uredite naslov mastera</a:t>
            </a:r>
            <a:endParaRPr lang="en-US"/>
          </a:p>
        </p:txBody>
      </p:sp>
      <p:sp>
        <p:nvSpPr>
          <p:cNvPr id="3" name="Čuvar mesta za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a:t>Kliknite i uredite tekst</a:t>
            </a:r>
          </a:p>
        </p:txBody>
      </p:sp>
      <p:sp>
        <p:nvSpPr>
          <p:cNvPr id="4" name="Čuvar mesta za sadržaj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5" name="Čuvar mesta za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a:t>Kliknite i uredite tekst</a:t>
            </a:r>
          </a:p>
        </p:txBody>
      </p:sp>
      <p:sp>
        <p:nvSpPr>
          <p:cNvPr id="6" name="Čuvar mesta za sadržaj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7"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7"/>
          <p:cNvSpPr>
            <a:spLocks noGrp="1" noChangeArrowheads="1"/>
          </p:cNvSpPr>
          <p:nvPr>
            <p:ph type="sldNum" sz="quarter" idx="12"/>
          </p:nvPr>
        </p:nvSpPr>
        <p:spPr>
          <a:ln/>
        </p:spPr>
        <p:txBody>
          <a:bodyPr/>
          <a:lstStyle>
            <a:lvl1pPr>
              <a:defRPr/>
            </a:lvl1pPr>
          </a:lstStyle>
          <a:p>
            <a:pPr>
              <a:defRPr/>
            </a:pPr>
            <a:fld id="{3159A888-4FF1-4177-9AD7-4A3767A6A934}"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CS"/>
              <a:t>Kliknite i uredite naslov mastera</a:t>
            </a:r>
            <a:endParaRPr lang="en-US"/>
          </a:p>
        </p:txBody>
      </p:sp>
      <p:sp>
        <p:nvSpPr>
          <p:cNvPr id="3"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7"/>
          <p:cNvSpPr>
            <a:spLocks noGrp="1" noChangeArrowheads="1"/>
          </p:cNvSpPr>
          <p:nvPr>
            <p:ph type="sldNum" sz="quarter" idx="12"/>
          </p:nvPr>
        </p:nvSpPr>
        <p:spPr>
          <a:ln/>
        </p:spPr>
        <p:txBody>
          <a:bodyPr/>
          <a:lstStyle>
            <a:lvl1pPr>
              <a:defRPr/>
            </a:lvl1pPr>
          </a:lstStyle>
          <a:p>
            <a:pPr>
              <a:defRPr/>
            </a:pPr>
            <a:fld id="{5D61EEBA-F764-4F9A-9D9E-433F1D823F85}"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7"/>
          <p:cNvSpPr>
            <a:spLocks noGrp="1" noChangeArrowheads="1"/>
          </p:cNvSpPr>
          <p:nvPr>
            <p:ph type="sldNum" sz="quarter" idx="12"/>
          </p:nvPr>
        </p:nvSpPr>
        <p:spPr>
          <a:ln/>
        </p:spPr>
        <p:txBody>
          <a:bodyPr/>
          <a:lstStyle>
            <a:lvl1pPr>
              <a:defRPr/>
            </a:lvl1pPr>
          </a:lstStyle>
          <a:p>
            <a:pPr>
              <a:defRPr/>
            </a:pPr>
            <a:fld id="{67375E5F-A146-467E-9EF2-89DDCBBE6142}"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lstStyle>
            <a:lvl1pPr algn="l">
              <a:defRPr sz="2000" b="1"/>
            </a:lvl1pPr>
          </a:lstStyle>
          <a:p>
            <a:r>
              <a:rPr lang="sr-Latn-CS"/>
              <a:t>Kliknite i uredite naslov mastera</a:t>
            </a:r>
            <a:endParaRPr lang="en-US"/>
          </a:p>
        </p:txBody>
      </p:sp>
      <p:sp>
        <p:nvSpPr>
          <p:cNvPr id="3" name="Čuvar mesta za sadržaj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r-Latn-CS"/>
              <a:t>Kliknite i uredite tekst</a:t>
            </a:r>
          </a:p>
          <a:p>
            <a:pPr lvl="1"/>
            <a:r>
              <a:rPr lang="sr-Latn-CS"/>
              <a:t>Drugi nivo</a:t>
            </a:r>
          </a:p>
          <a:p>
            <a:pPr lvl="2"/>
            <a:r>
              <a:rPr lang="sr-Latn-CS"/>
              <a:t>Treći nivo</a:t>
            </a:r>
          </a:p>
          <a:p>
            <a:pPr lvl="3"/>
            <a:r>
              <a:rPr lang="sr-Latn-CS"/>
              <a:t>Četvrti nivo</a:t>
            </a:r>
          </a:p>
          <a:p>
            <a:pPr lvl="4"/>
            <a:r>
              <a:rPr lang="sr-Latn-CS"/>
              <a:t>Peti nivo</a:t>
            </a:r>
            <a:endParaRPr lang="en-US"/>
          </a:p>
        </p:txBody>
      </p:sp>
      <p:sp>
        <p:nvSpPr>
          <p:cNvPr id="4" name="Čuvar mesta za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CS"/>
              <a:t>Kliknite i uredite tekst</a:t>
            </a:r>
          </a:p>
        </p:txBody>
      </p:sp>
      <p:sp>
        <p:nvSpPr>
          <p:cNvPr id="5"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7"/>
          <p:cNvSpPr>
            <a:spLocks noGrp="1" noChangeArrowheads="1"/>
          </p:cNvSpPr>
          <p:nvPr>
            <p:ph type="sldNum" sz="quarter" idx="12"/>
          </p:nvPr>
        </p:nvSpPr>
        <p:spPr>
          <a:ln/>
        </p:spPr>
        <p:txBody>
          <a:bodyPr/>
          <a:lstStyle>
            <a:lvl1pPr>
              <a:defRPr/>
            </a:lvl1pPr>
          </a:lstStyle>
          <a:p>
            <a:pPr>
              <a:defRPr/>
            </a:pPr>
            <a:fld id="{D3BF3C73-6DFE-4029-BA20-EEB6673A48F8}"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a natpisom">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lstStyle>
            <a:lvl1pPr algn="l">
              <a:defRPr sz="2000" b="1"/>
            </a:lvl1pPr>
          </a:lstStyle>
          <a:p>
            <a:r>
              <a:rPr lang="sr-Latn-CS"/>
              <a:t>Kliknite i uredite naslov mastera</a:t>
            </a:r>
            <a:endParaRPr lang="en-US"/>
          </a:p>
        </p:txBody>
      </p:sp>
      <p:sp>
        <p:nvSpPr>
          <p:cNvPr id="3" name="Čuvar mesta za slik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Čuvar mesta za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CS"/>
              <a:t>Kliknite i uredite tekst</a:t>
            </a:r>
          </a:p>
        </p:txBody>
      </p:sp>
      <p:sp>
        <p:nvSpPr>
          <p:cNvPr id="5" name="Rectangle 6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7"/>
          <p:cNvSpPr>
            <a:spLocks noGrp="1" noChangeArrowheads="1"/>
          </p:cNvSpPr>
          <p:nvPr>
            <p:ph type="sldNum" sz="quarter" idx="12"/>
          </p:nvPr>
        </p:nvSpPr>
        <p:spPr>
          <a:ln/>
        </p:spPr>
        <p:txBody>
          <a:bodyPr/>
          <a:lstStyle>
            <a:lvl1pPr>
              <a:defRPr/>
            </a:lvl1pPr>
          </a:lstStyle>
          <a:p>
            <a:pPr>
              <a:defRPr/>
            </a:pPr>
            <a:fld id="{2D64E323-8B7F-4334-90D8-236AB0D82C8E}"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grpSp>
          <p:nvGrpSpPr>
            <p:cNvPr id="1032" name="Group 3"/>
            <p:cNvGrpSpPr>
              <a:grpSpLocks/>
            </p:cNvGrpSpPr>
            <p:nvPr/>
          </p:nvGrpSpPr>
          <p:grpSpPr bwMode="auto">
            <a:xfrm>
              <a:off x="0" y="0"/>
              <a:ext cx="5760" cy="4320"/>
              <a:chOff x="0" y="0"/>
              <a:chExt cx="5760" cy="4320"/>
            </a:xfrm>
          </p:grpSpPr>
          <p:grpSp>
            <p:nvGrpSpPr>
              <p:cNvPr id="1039" name="Group 4"/>
              <p:cNvGrpSpPr>
                <a:grpSpLocks/>
              </p:cNvGrpSpPr>
              <p:nvPr/>
            </p:nvGrpSpPr>
            <p:grpSpPr bwMode="auto">
              <a:xfrm>
                <a:off x="0" y="192"/>
                <a:ext cx="5760" cy="4032"/>
                <a:chOff x="0" y="192"/>
                <a:chExt cx="5760" cy="4032"/>
              </a:xfrm>
            </p:grpSpPr>
            <p:sp>
              <p:nvSpPr>
                <p:cNvPr id="1070"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1"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2"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3"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4"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5"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6"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7"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8"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79"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0"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1"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2"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3"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4"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5"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6"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7"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8"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89"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90"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91"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grpSp>
          <p:grpSp>
            <p:nvGrpSpPr>
              <p:cNvPr id="1040" name="Group 27"/>
              <p:cNvGrpSpPr>
                <a:grpSpLocks/>
              </p:cNvGrpSpPr>
              <p:nvPr/>
            </p:nvGrpSpPr>
            <p:grpSpPr bwMode="auto">
              <a:xfrm>
                <a:off x="192" y="0"/>
                <a:ext cx="5376" cy="4320"/>
                <a:chOff x="192" y="0"/>
                <a:chExt cx="5376" cy="4320"/>
              </a:xfrm>
            </p:grpSpPr>
            <p:sp>
              <p:nvSpPr>
                <p:cNvPr id="1041"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2"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3"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4"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5"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6"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7"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8"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49"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0"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1"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2"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3"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4"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5"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6"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7"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8"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59"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0"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1"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2"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3"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4"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5"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6"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7"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8"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sp>
              <p:nvSpPr>
                <p:cNvPr id="1069"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cs typeface="Arial" charset="0"/>
                  </a:endParaRPr>
                </a:p>
              </p:txBody>
            </p:sp>
          </p:grpSp>
        </p:grpSp>
        <p:sp>
          <p:nvSpPr>
            <p:cNvPr id="1033"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a:noFill/>
            </a:ln>
            <a:effectLst/>
          </p:spPr>
          <p:txBody>
            <a:bodyPr wrap="none" anchor="ct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defRPr/>
              </a:pPr>
              <a:endParaRPr lang="en-US" altLang="en-US">
                <a:cs typeface="+mn-cs"/>
              </a:endParaRPr>
            </a:p>
          </p:txBody>
        </p:sp>
        <p:sp>
          <p:nvSpPr>
            <p:cNvPr id="1034"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grpSp>
          <p:nvGrpSpPr>
            <p:cNvPr id="1035" name="Group 59"/>
            <p:cNvGrpSpPr>
              <a:grpSpLocks/>
            </p:cNvGrpSpPr>
            <p:nvPr/>
          </p:nvGrpSpPr>
          <p:grpSpPr bwMode="auto">
            <a:xfrm>
              <a:off x="261" y="892"/>
              <a:ext cx="1124" cy="1464"/>
              <a:chOff x="96" y="916"/>
              <a:chExt cx="2208" cy="2876"/>
            </a:xfrm>
          </p:grpSpPr>
          <p:sp>
            <p:nvSpPr>
              <p:cNvPr id="1036" name="Line 60"/>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103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en-US">
                  <a:cs typeface="Arial" charset="0"/>
                </a:endParaRPr>
              </a:p>
            </p:txBody>
          </p:sp>
          <p:sp>
            <p:nvSpPr>
              <p:cNvPr id="1038" name="Arc 62"/>
              <p:cNvSpPr>
                <a:spLocks/>
              </p:cNvSpPr>
              <p:nvPr/>
            </p:nvSpPr>
            <p:spPr bwMode="ltGray">
              <a:xfrm flipH="1">
                <a:off x="218" y="916"/>
                <a:ext cx="238" cy="240"/>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cs typeface="Arial" charset="0"/>
                </a:endParaRPr>
              </a:p>
            </p:txBody>
          </p:sp>
        </p:grpSp>
      </p:grpSp>
      <p:sp>
        <p:nvSpPr>
          <p:cNvPr id="1027" name="Rectangle 63"/>
          <p:cNvSpPr>
            <a:spLocks noGrp="1" noChangeArrowheads="1"/>
          </p:cNvSpPr>
          <p:nvPr>
            <p:ph type="title"/>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altLang="en-US"/>
              <a:t>Kliknite i uredite tekst</a:t>
            </a:r>
          </a:p>
          <a:p>
            <a:pPr lvl="1"/>
            <a:r>
              <a:rPr lang="sr-Latn-CS" altLang="en-US"/>
              <a:t>Drugi nivo</a:t>
            </a:r>
          </a:p>
          <a:p>
            <a:pPr lvl="2"/>
            <a:r>
              <a:rPr lang="sr-Latn-CS" altLang="en-US"/>
              <a:t>Treći nivo</a:t>
            </a:r>
          </a:p>
          <a:p>
            <a:pPr lvl="3"/>
            <a:r>
              <a:rPr lang="sr-Latn-CS" altLang="en-US"/>
              <a:t>Četvrti nivo</a:t>
            </a:r>
          </a:p>
          <a:p>
            <a:pPr lvl="4"/>
            <a:r>
              <a:rPr lang="sr-Latn-CS" altLang="en-US"/>
              <a:t>Peti nivo</a:t>
            </a:r>
            <a:endParaRPr lang="en-US" altLang="en-US"/>
          </a:p>
        </p:txBody>
      </p:sp>
      <p:sp>
        <p:nvSpPr>
          <p:cNvPr id="28737" name="Rectangle 65"/>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400">
                <a:cs typeface="+mn-cs"/>
              </a:defRPr>
            </a:lvl1pPr>
          </a:lstStyle>
          <a:p>
            <a:pPr>
              <a:defRPr/>
            </a:pPr>
            <a:endParaRPr lang="en-US" altLang="en-US"/>
          </a:p>
        </p:txBody>
      </p:sp>
      <p:sp>
        <p:nvSpPr>
          <p:cNvPr id="28738" name="Rectangle 66"/>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400">
                <a:cs typeface="+mn-cs"/>
              </a:defRPr>
            </a:lvl1pPr>
          </a:lstStyle>
          <a:p>
            <a:pPr>
              <a:defRPr/>
            </a:pPr>
            <a:endParaRPr lang="en-US" altLang="en-US"/>
          </a:p>
        </p:txBody>
      </p:sp>
      <p:sp>
        <p:nvSpPr>
          <p:cNvPr id="28739" name="Rectangle 67"/>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400">
                <a:cs typeface="Arial" charset="0"/>
              </a:defRPr>
            </a:lvl1pPr>
          </a:lstStyle>
          <a:p>
            <a:pPr>
              <a:defRPr/>
            </a:pPr>
            <a:fld id="{3F06C300-419E-4CCA-8907-548C4082C47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907" r:id="rId1"/>
    <p:sldLayoutId id="2147484908" r:id="rId2"/>
    <p:sldLayoutId id="2147484897" r:id="rId3"/>
    <p:sldLayoutId id="2147484898" r:id="rId4"/>
    <p:sldLayoutId id="2147484899" r:id="rId5"/>
    <p:sldLayoutId id="2147484900" r:id="rId6"/>
    <p:sldLayoutId id="2147484901" r:id="rId7"/>
    <p:sldLayoutId id="2147484902" r:id="rId8"/>
    <p:sldLayoutId id="2147484903" r:id="rId9"/>
    <p:sldLayoutId id="2147484904" r:id="rId10"/>
    <p:sldLayoutId id="2147484905" r:id="rId11"/>
    <p:sldLayoutId id="2147484906" r:id="rId12"/>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110000"/>
        <a:buFont typeface="Wingdings" pitchFamily="2" charset="2"/>
        <a:buBlip>
          <a:blip r:embed="rId14"/>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14400" y="3886200"/>
            <a:ext cx="7086600" cy="1143000"/>
          </a:xfrm>
        </p:spPr>
        <p:txBody>
          <a:bodyPr/>
          <a:lstStyle/>
          <a:p>
            <a:pPr algn="r"/>
            <a:r>
              <a:rPr lang="fr-FR" sz="3200" b="1"/>
              <a:t>ФИЗИКАЛНА ТЕРАПИЈА </a:t>
            </a:r>
            <a:r>
              <a:rPr lang="en-US" sz="3200" b="1"/>
              <a:t>КАРДИОЛОШКИХ БОЛЕСНИКА</a:t>
            </a:r>
            <a:r>
              <a:rPr lang="sr-Latn-CS" sz="3200" b="1"/>
              <a:t/>
            </a:r>
            <a:br>
              <a:rPr lang="sr-Latn-CS" sz="3200" b="1"/>
            </a:br>
            <a:r>
              <a:rPr lang="fr-FR" sz="2400" b="1"/>
              <a:t> </a:t>
            </a:r>
            <a:r>
              <a:rPr lang="en-US" sz="2400"/>
              <a:t/>
            </a:r>
            <a:br>
              <a:rPr lang="en-US" sz="2400"/>
            </a:br>
            <a:endParaRPr lang="en-US" altLang="en-US" sz="2400" b="1"/>
          </a:p>
        </p:txBody>
      </p:sp>
      <p:sp>
        <p:nvSpPr>
          <p:cNvPr id="4" name="TextBox 1"/>
          <p:cNvSpPr txBox="1">
            <a:spLocks noChangeArrowheads="1"/>
          </p:cNvSpPr>
          <p:nvPr/>
        </p:nvSpPr>
        <p:spPr bwMode="auto">
          <a:xfrm>
            <a:off x="1828800" y="457200"/>
            <a:ext cx="6265863"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6pPr>
            <a:lvl7pPr marL="29718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7pPr>
            <a:lvl8pPr marL="34290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8pPr>
            <a:lvl9pPr marL="38862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9pPr>
          </a:lstStyle>
          <a:p>
            <a:pPr eaLnBrk="1" hangingPunct="1">
              <a:buFont typeface="Wingdings" pitchFamily="2" charset="2"/>
              <a:buNone/>
              <a:defRPr/>
            </a:pPr>
            <a:r>
              <a:rPr lang="sr-Cyrl-RS" altLang="en-US" sz="1600" b="1" dirty="0">
                <a:latin typeface="+mj-lt"/>
              </a:rPr>
              <a:t>Универзитет у </a:t>
            </a:r>
            <a:r>
              <a:rPr lang="sr-Cyrl-RS" altLang="en-US" sz="1600" b="1" dirty="0" err="1">
                <a:latin typeface="+mj-lt"/>
              </a:rPr>
              <a:t>Кр</a:t>
            </a:r>
            <a:r>
              <a:rPr lang="en-US" altLang="en-US" sz="1600" b="1" dirty="0">
                <a:latin typeface="+mj-lt"/>
              </a:rPr>
              <a:t>a</a:t>
            </a:r>
            <a:r>
              <a:rPr lang="sr-Cyrl-RS" altLang="en-US" sz="1600" b="1" dirty="0" err="1">
                <a:latin typeface="+mj-lt"/>
              </a:rPr>
              <a:t>гујевцу</a:t>
            </a:r>
            <a:endParaRPr lang="sr-Cyrl-RS" altLang="en-US" sz="1600" b="1" dirty="0">
              <a:latin typeface="+mj-lt"/>
            </a:endParaRPr>
          </a:p>
          <a:p>
            <a:pPr eaLnBrk="1" hangingPunct="1">
              <a:spcBef>
                <a:spcPts val="600"/>
              </a:spcBef>
              <a:buFont typeface="Wingdings" pitchFamily="2" charset="2"/>
              <a:buNone/>
              <a:defRPr/>
            </a:pPr>
            <a:r>
              <a:rPr lang="sr-Cyrl-RS" altLang="en-US" sz="1900" b="1" dirty="0">
                <a:latin typeface="+mj-lt"/>
              </a:rPr>
              <a:t>ФАКУЛТЕТ МЕДИЦИНСКИХ НАУКА</a:t>
            </a:r>
            <a:endParaRPr lang="en-US" altLang="en-US" sz="1900" dirty="0">
              <a:latin typeface="+mj-lt"/>
            </a:endParaRPr>
          </a:p>
        </p:txBody>
      </p:sp>
      <p:pic>
        <p:nvPicPr>
          <p:cNvPr id="5" name="Picture 10"/>
          <p:cNvPicPr>
            <a:picLocks noChangeAspect="1" noChangeArrowheads="1"/>
          </p:cNvPicPr>
          <p:nvPr/>
        </p:nvPicPr>
        <p:blipFill>
          <a:blip r:embed="rId2"/>
          <a:srcRect/>
          <a:stretch>
            <a:fillRect/>
          </a:stretch>
        </p:blipFill>
        <p:spPr bwMode="auto">
          <a:xfrm>
            <a:off x="990600" y="222250"/>
            <a:ext cx="762000" cy="1038225"/>
          </a:xfrm>
          <a:prstGeom prst="rect">
            <a:avLst/>
          </a:prstGeom>
          <a:ln>
            <a:noFill/>
          </a:ln>
          <a:effectLst>
            <a:outerShdw blurRad="292100" dist="139700" dir="2700000" algn="tl" rotWithShape="0">
              <a:srgbClr val="333333">
                <a:alpha val="65000"/>
              </a:srgbClr>
            </a:outerShdw>
          </a:effectLst>
        </p:spPr>
      </p:pic>
      <p:pic>
        <p:nvPicPr>
          <p:cNvPr id="4103" name="Picture 7" descr="C:\Users\User\Desktop\images.jpg"/>
          <p:cNvPicPr>
            <a:picLocks noChangeAspect="1" noChangeArrowheads="1"/>
          </p:cNvPicPr>
          <p:nvPr/>
        </p:nvPicPr>
        <p:blipFill>
          <a:blip r:embed="rId3"/>
          <a:srcRect/>
          <a:stretch>
            <a:fillRect/>
          </a:stretch>
        </p:blipFill>
        <p:spPr bwMode="auto">
          <a:xfrm>
            <a:off x="6553200" y="228600"/>
            <a:ext cx="2143125" cy="2143125"/>
          </a:xfrm>
          <a:prstGeom prst="rect">
            <a:avLst/>
          </a:prstGeom>
          <a:noFill/>
          <a:ln w="9525">
            <a:noFill/>
            <a:miter lim="800000"/>
            <a:headEnd/>
            <a:tailEnd/>
          </a:ln>
        </p:spPr>
      </p:pic>
    </p:spTree>
  </p:cSld>
  <p:clrMapOvr>
    <a:masterClrMapping/>
  </p:clrMapOvr>
  <p:transition advTm="9427"/>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4000" b="1"/>
              <a:t>Дефиниција</a:t>
            </a:r>
            <a:r>
              <a:rPr lang="en-US"/>
              <a:t> </a:t>
            </a:r>
          </a:p>
        </p:txBody>
      </p:sp>
      <p:sp>
        <p:nvSpPr>
          <p:cNvPr id="13315" name="Content Placeholder 2" descr="Rectangle: Click to edit Master text styles&#10;Second level&#10;Third level&#10;Fourth level&#10;Fifth level"/>
          <p:cNvSpPr>
            <a:spLocks noGrp="1"/>
          </p:cNvSpPr>
          <p:nvPr>
            <p:ph idx="1"/>
          </p:nvPr>
        </p:nvSpPr>
        <p:spPr/>
        <p:txBody>
          <a:bodyPr/>
          <a:lstStyle/>
          <a:p>
            <a:pPr>
              <a:lnSpc>
                <a:spcPct val="150000"/>
              </a:lnSpc>
            </a:pPr>
            <a:r>
              <a:rPr lang="en-US"/>
              <a:t>Светска здравствена организација (</a:t>
            </a:r>
            <a:r>
              <a:rPr lang="sr-Latn-CS"/>
              <a:t>WHO) </a:t>
            </a:r>
            <a:r>
              <a:rPr lang="en-US"/>
              <a:t>дефинише </a:t>
            </a:r>
            <a:r>
              <a:rPr lang="en-US" b="1" u="sng"/>
              <a:t>кардиолошку рехабилитацију </a:t>
            </a:r>
            <a:r>
              <a:rPr lang="en-US"/>
              <a:t>као скуп препоручених активности пацијенту за што боље физичко, ментално и социјално стање, које му омогућава повратак нормалним животним активностима. </a:t>
            </a:r>
          </a:p>
        </p:txBody>
      </p:sp>
      <p:sp>
        <p:nvSpPr>
          <p:cNvPr id="13316" name="Slide Number Placeholder 3"/>
          <p:cNvSpPr>
            <a:spLocks noGrp="1"/>
          </p:cNvSpPr>
          <p:nvPr>
            <p:ph type="sldNum" sz="quarter" idx="10"/>
          </p:nvPr>
        </p:nvSpPr>
        <p:spPr>
          <a:noFill/>
          <a:ln>
            <a:miter lim="800000"/>
            <a:headEnd/>
            <a:tailEnd/>
          </a:ln>
        </p:spPr>
        <p:txBody>
          <a:bodyPr/>
          <a:lstStyle/>
          <a:p>
            <a:fld id="{D6C6DCE8-97BF-439C-848C-AA2A5CFFE7E6}" type="slidenum">
              <a:rPr lang="en-US" altLang="en-US" smtClean="0">
                <a:cs typeface="Arial" pitchFamily="34" charset="0"/>
              </a:rPr>
              <a:pPr/>
              <a:t>10</a:t>
            </a:fld>
            <a:endParaRPr lang="en-US" altLang="en-US">
              <a:cs typeface="Arial" pitchFamily="34" charset="0"/>
            </a:endParaRPr>
          </a:p>
        </p:txBody>
      </p:sp>
    </p:spTree>
  </p:cSld>
  <p:clrMapOvr>
    <a:masterClrMapping/>
  </p:clrMapOvr>
  <p:transition advTm="16648"/>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3600" b="1"/>
              <a:t>Компоненте кардиолошке рехабилитације обухватају:</a:t>
            </a:r>
          </a:p>
        </p:txBody>
      </p:sp>
      <p:sp>
        <p:nvSpPr>
          <p:cNvPr id="14339" name="Content Placeholder 2" descr="Rectangle: Click to edit Master text styles&#10;Second level&#10;Third level&#10;Fourth level&#10;Fifth level"/>
          <p:cNvSpPr>
            <a:spLocks noGrp="1"/>
          </p:cNvSpPr>
          <p:nvPr>
            <p:ph idx="1"/>
          </p:nvPr>
        </p:nvSpPr>
        <p:spPr/>
        <p:txBody>
          <a:bodyPr/>
          <a:lstStyle/>
          <a:p>
            <a:pPr>
              <a:lnSpc>
                <a:spcPct val="150000"/>
              </a:lnSpc>
              <a:buFont typeface="Tahoma" pitchFamily="34" charset="0"/>
              <a:buAutoNum type="arabicParenR"/>
            </a:pPr>
            <a:r>
              <a:rPr lang="ru-RU"/>
              <a:t>клиничку потпору и интервенције у контроли симптома болести,</a:t>
            </a:r>
          </a:p>
          <a:p>
            <a:pPr>
              <a:lnSpc>
                <a:spcPct val="150000"/>
              </a:lnSpc>
              <a:buFont typeface="Tahoma" pitchFamily="34" charset="0"/>
              <a:buAutoNum type="arabicParenR"/>
            </a:pPr>
            <a:r>
              <a:rPr lang="ru-RU"/>
              <a:t>евалуацију КВС ризика</a:t>
            </a:r>
          </a:p>
          <a:p>
            <a:pPr>
              <a:lnSpc>
                <a:spcPct val="150000"/>
              </a:lnSpc>
              <a:buFont typeface="Tahoma" pitchFamily="34" charset="0"/>
              <a:buAutoNum type="arabicParenR"/>
            </a:pPr>
            <a:r>
              <a:rPr lang="ru-RU"/>
              <a:t>психосоцијалну евалуацију и психолошку потпору,</a:t>
            </a:r>
          </a:p>
          <a:p>
            <a:pPr>
              <a:lnSpc>
                <a:spcPct val="150000"/>
              </a:lnSpc>
              <a:buFont typeface="Tahoma" pitchFamily="34" charset="0"/>
              <a:buAutoNum type="arabicParenR"/>
            </a:pPr>
            <a:r>
              <a:rPr lang="ru-RU"/>
              <a:t>програмирани и контролисани физички тренинг</a:t>
            </a:r>
            <a:endParaRPr lang="en-US"/>
          </a:p>
        </p:txBody>
      </p:sp>
      <p:sp>
        <p:nvSpPr>
          <p:cNvPr id="14340" name="Slide Number Placeholder 3"/>
          <p:cNvSpPr>
            <a:spLocks noGrp="1"/>
          </p:cNvSpPr>
          <p:nvPr>
            <p:ph type="sldNum" sz="quarter" idx="10"/>
          </p:nvPr>
        </p:nvSpPr>
        <p:spPr>
          <a:noFill/>
          <a:ln>
            <a:miter lim="800000"/>
            <a:headEnd/>
            <a:tailEnd/>
          </a:ln>
        </p:spPr>
        <p:txBody>
          <a:bodyPr/>
          <a:lstStyle/>
          <a:p>
            <a:fld id="{766D2993-BC78-485B-822C-54165D3D11C0}" type="slidenum">
              <a:rPr lang="en-US" altLang="en-US" smtClean="0">
                <a:cs typeface="Arial" pitchFamily="34" charset="0"/>
              </a:rPr>
              <a:pPr/>
              <a:t>11</a:t>
            </a:fld>
            <a:endParaRPr lang="en-US" altLang="en-US">
              <a:cs typeface="Arial" pitchFamily="34" charset="0"/>
            </a:endParaRPr>
          </a:p>
        </p:txBody>
      </p:sp>
    </p:spTree>
  </p:cSld>
  <p:clrMapOvr>
    <a:masterClrMapping/>
  </p:clrMapOvr>
  <p:transition advTm="22012"/>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ru-RU" sz="3600" b="1">
                <a:solidFill>
                  <a:srgbClr val="FF0000"/>
                </a:solidFill>
              </a:rPr>
              <a:t>Циљеви кардиолошке рехабилитације</a:t>
            </a:r>
            <a:endParaRPr lang="en-US" sz="3600" b="1">
              <a:solidFill>
                <a:srgbClr val="FF0000"/>
              </a:solidFill>
            </a:endParaRPr>
          </a:p>
        </p:txBody>
      </p:sp>
      <p:sp>
        <p:nvSpPr>
          <p:cNvPr id="15363" name="Slide Number Placeholder 3"/>
          <p:cNvSpPr>
            <a:spLocks noGrp="1"/>
          </p:cNvSpPr>
          <p:nvPr>
            <p:ph type="sldNum" sz="quarter" idx="10"/>
          </p:nvPr>
        </p:nvSpPr>
        <p:spPr>
          <a:noFill/>
          <a:ln>
            <a:miter lim="800000"/>
            <a:headEnd/>
            <a:tailEnd/>
          </a:ln>
        </p:spPr>
        <p:txBody>
          <a:bodyPr/>
          <a:lstStyle/>
          <a:p>
            <a:fld id="{E109A20A-EC12-4CF6-807E-8EEA506510ED}" type="slidenum">
              <a:rPr lang="en-US" altLang="en-US" smtClean="0">
                <a:cs typeface="Arial" pitchFamily="34" charset="0"/>
              </a:rPr>
              <a:pPr/>
              <a:t>12</a:t>
            </a:fld>
            <a:endParaRPr lang="en-US" altLang="en-US">
              <a:cs typeface="Arial" pitchFamily="34" charset="0"/>
            </a:endParaRPr>
          </a:p>
        </p:txBody>
      </p:sp>
      <p:sp>
        <p:nvSpPr>
          <p:cNvPr id="15364" name="Content Placeholder 4" descr="Rectangle: Click to edit Master text styles&#10;Second level&#10;Third level&#10;Fourth level&#10;Fifth level"/>
          <p:cNvSpPr>
            <a:spLocks noGrp="1"/>
          </p:cNvSpPr>
          <p:nvPr>
            <p:ph idx="1"/>
          </p:nvPr>
        </p:nvSpPr>
        <p:spPr>
          <a:xfrm>
            <a:off x="838200" y="1676400"/>
            <a:ext cx="8305800" cy="4114800"/>
          </a:xfrm>
        </p:spPr>
        <p:txBody>
          <a:bodyPr/>
          <a:lstStyle/>
          <a:p>
            <a:pPr>
              <a:lnSpc>
                <a:spcPct val="200000"/>
              </a:lnSpc>
            </a:pPr>
            <a:r>
              <a:rPr lang="ru-RU" b="1" u="sng"/>
              <a:t>а) физички циљеви  </a:t>
            </a:r>
            <a:r>
              <a:rPr lang="ru-RU"/>
              <a:t>– </a:t>
            </a:r>
          </a:p>
          <a:p>
            <a:pPr>
              <a:lnSpc>
                <a:spcPct val="200000"/>
              </a:lnSpc>
            </a:pPr>
            <a:r>
              <a:rPr lang="ru-RU" b="1" u="sng"/>
              <a:t>б) психолошки циљеви </a:t>
            </a:r>
            <a:r>
              <a:rPr lang="ru-RU"/>
              <a:t>– </a:t>
            </a:r>
          </a:p>
          <a:p>
            <a:pPr>
              <a:lnSpc>
                <a:spcPct val="200000"/>
              </a:lnSpc>
            </a:pPr>
            <a:r>
              <a:rPr lang="ru-RU" b="1" u="sng"/>
              <a:t>ц) социјални циљеви </a:t>
            </a:r>
            <a:r>
              <a:rPr lang="ru-RU"/>
              <a:t>– </a:t>
            </a:r>
            <a:endParaRPr lang="en-US"/>
          </a:p>
        </p:txBody>
      </p:sp>
    </p:spTree>
  </p:cSld>
  <p:clrMapOvr>
    <a:masterClrMapping/>
  </p:clrMapOvr>
  <p:transition advTm="6154"/>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3600" b="1">
                <a:solidFill>
                  <a:srgbClr val="FF0000"/>
                </a:solidFill>
              </a:rPr>
              <a:t>Кардиолошка рехабилитација</a:t>
            </a:r>
            <a:endParaRPr lang="en-US" sz="3600"/>
          </a:p>
        </p:txBody>
      </p:sp>
      <p:sp>
        <p:nvSpPr>
          <p:cNvPr id="16387" name="Content Placeholder 2" descr="Rectangle: Click to edit Master text styles&#10;Second level&#10;Third level&#10;Fourth level&#10;Fifth level"/>
          <p:cNvSpPr>
            <a:spLocks noGrp="1"/>
          </p:cNvSpPr>
          <p:nvPr>
            <p:ph idx="1"/>
          </p:nvPr>
        </p:nvSpPr>
        <p:spPr/>
        <p:txBody>
          <a:bodyPr/>
          <a:lstStyle/>
          <a:p>
            <a:r>
              <a:rPr lang="ru-RU"/>
              <a:t>Рехабилитација кардиолошких болесника збир је активности за отклањање узрока болести и има позитиван утицај на </a:t>
            </a:r>
          </a:p>
          <a:p>
            <a:pPr>
              <a:lnSpc>
                <a:spcPct val="200000"/>
              </a:lnSpc>
              <a:buFont typeface="Wingdings" pitchFamily="2" charset="2"/>
              <a:buChar char="q"/>
            </a:pPr>
            <a:r>
              <a:rPr lang="ru-RU" b="1"/>
              <a:t>физички, </a:t>
            </a:r>
          </a:p>
          <a:p>
            <a:pPr>
              <a:lnSpc>
                <a:spcPct val="200000"/>
              </a:lnSpc>
              <a:buFont typeface="Wingdings" pitchFamily="2" charset="2"/>
              <a:buChar char="q"/>
            </a:pPr>
            <a:r>
              <a:rPr lang="ru-RU" b="1"/>
              <a:t>ментални и </a:t>
            </a:r>
          </a:p>
          <a:p>
            <a:pPr>
              <a:lnSpc>
                <a:spcPct val="200000"/>
              </a:lnSpc>
              <a:buFont typeface="Wingdings" pitchFamily="2" charset="2"/>
              <a:buChar char="q"/>
            </a:pPr>
            <a:r>
              <a:rPr lang="ru-RU" b="1"/>
              <a:t>социјални статус пацијента. </a:t>
            </a:r>
          </a:p>
        </p:txBody>
      </p:sp>
      <p:sp>
        <p:nvSpPr>
          <p:cNvPr id="16388" name="Slide Number Placeholder 3"/>
          <p:cNvSpPr>
            <a:spLocks noGrp="1"/>
          </p:cNvSpPr>
          <p:nvPr>
            <p:ph type="sldNum" sz="quarter" idx="10"/>
          </p:nvPr>
        </p:nvSpPr>
        <p:spPr>
          <a:noFill/>
          <a:ln>
            <a:miter lim="800000"/>
            <a:headEnd/>
            <a:tailEnd/>
          </a:ln>
        </p:spPr>
        <p:txBody>
          <a:bodyPr/>
          <a:lstStyle/>
          <a:p>
            <a:fld id="{71BFCB0D-4429-496E-8963-1330DFE18635}" type="slidenum">
              <a:rPr lang="en-US" altLang="en-US" smtClean="0">
                <a:cs typeface="Arial" pitchFamily="34" charset="0"/>
              </a:rPr>
              <a:pPr/>
              <a:t>13</a:t>
            </a:fld>
            <a:endParaRPr lang="en-US" altLang="en-US">
              <a:cs typeface="Arial" pitchFamily="34" charset="0"/>
            </a:endParaRPr>
          </a:p>
        </p:txBody>
      </p:sp>
    </p:spTree>
  </p:cSld>
  <p:clrMapOvr>
    <a:masterClrMapping/>
  </p:clrMapOvr>
  <p:transition advTm="19452"/>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09600" y="0"/>
            <a:ext cx="7772400" cy="1143000"/>
          </a:xfrm>
        </p:spPr>
        <p:txBody>
          <a:bodyPr/>
          <a:lstStyle/>
          <a:p>
            <a:r>
              <a:rPr lang="en-US" sz="3600" b="1">
                <a:solidFill>
                  <a:srgbClr val="FF0000"/>
                </a:solidFill>
              </a:rPr>
              <a:t>Кардиолошка рехабилитација</a:t>
            </a:r>
          </a:p>
        </p:txBody>
      </p:sp>
      <p:sp>
        <p:nvSpPr>
          <p:cNvPr id="17411" name="Content Placeholder 2" descr="Rectangle: Click to edit Master text styles&#10;Second level&#10;Third level&#10;Fourth level&#10;Fifth level"/>
          <p:cNvSpPr>
            <a:spLocks noGrp="1"/>
          </p:cNvSpPr>
          <p:nvPr>
            <p:ph idx="1"/>
          </p:nvPr>
        </p:nvSpPr>
        <p:spPr/>
        <p:txBody>
          <a:bodyPr/>
          <a:lstStyle/>
          <a:p>
            <a:r>
              <a:rPr lang="ru-RU"/>
              <a:t>Програми кардиолошке рехабилитације почели су се развијати и проводити 60-тих година прошлог века. </a:t>
            </a:r>
          </a:p>
          <a:p>
            <a:r>
              <a:rPr lang="ru-RU"/>
              <a:t>Препоручиван је већином особама тек неколико месеци након акутне фазе срчаног инфаркта током које није било значајнијих компликација. </a:t>
            </a:r>
          </a:p>
          <a:p>
            <a:r>
              <a:rPr lang="ru-RU"/>
              <a:t>Данас, за разлику од прошлих времена препоручује се КТХ већ од ране фазе срчаног инфаркта или кардиохируршког захвата.</a:t>
            </a:r>
            <a:endParaRPr lang="en-US"/>
          </a:p>
        </p:txBody>
      </p:sp>
      <p:sp>
        <p:nvSpPr>
          <p:cNvPr id="17412" name="Slide Number Placeholder 3"/>
          <p:cNvSpPr>
            <a:spLocks noGrp="1"/>
          </p:cNvSpPr>
          <p:nvPr>
            <p:ph type="sldNum" sz="quarter" idx="10"/>
          </p:nvPr>
        </p:nvSpPr>
        <p:spPr>
          <a:noFill/>
          <a:ln>
            <a:miter lim="800000"/>
            <a:headEnd/>
            <a:tailEnd/>
          </a:ln>
        </p:spPr>
        <p:txBody>
          <a:bodyPr/>
          <a:lstStyle/>
          <a:p>
            <a:fld id="{74794419-8619-4233-A451-295870593CFB}" type="slidenum">
              <a:rPr lang="en-US" altLang="en-US" smtClean="0">
                <a:cs typeface="Arial" pitchFamily="34" charset="0"/>
              </a:rPr>
              <a:pPr/>
              <a:t>14</a:t>
            </a:fld>
            <a:endParaRPr lang="en-US" altLang="en-US">
              <a:cs typeface="Arial" pitchFamily="34" charset="0"/>
            </a:endParaRPr>
          </a:p>
        </p:txBody>
      </p:sp>
    </p:spTree>
  </p:cSld>
  <p:clrMapOvr>
    <a:masterClrMapping/>
  </p:clrMapOvr>
  <p:transition advTm="25008"/>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3600" b="1">
                <a:solidFill>
                  <a:srgbClr val="FF0000"/>
                </a:solidFill>
              </a:rPr>
              <a:t>Кардиолошка рехабилитација</a:t>
            </a:r>
            <a:endParaRPr lang="en-US" sz="3600"/>
          </a:p>
        </p:txBody>
      </p:sp>
      <p:sp>
        <p:nvSpPr>
          <p:cNvPr id="18435" name="Content Placeholder 2" descr="Rectangle: Click to edit Master text styles&#10;Second level&#10;Third level&#10;Fourth level&#10;Fifth level"/>
          <p:cNvSpPr>
            <a:spLocks noGrp="1"/>
          </p:cNvSpPr>
          <p:nvPr>
            <p:ph idx="1"/>
          </p:nvPr>
        </p:nvSpPr>
        <p:spPr/>
        <p:txBody>
          <a:bodyPr/>
          <a:lstStyle/>
          <a:p>
            <a:r>
              <a:rPr lang="en-US"/>
              <a:t>Пре упућивања пацијента на кардиолошку рехабилитацију неопходна је класификација на основу његових функционалних капацитета, најчешће добијених на тесту оптерећења.</a:t>
            </a:r>
          </a:p>
          <a:p>
            <a:r>
              <a:rPr lang="en-US"/>
              <a:t>Процена је неопходна ради прављења адекватног ктх програма.</a:t>
            </a:r>
          </a:p>
          <a:p>
            <a:r>
              <a:rPr lang="en-US"/>
              <a:t>Класификација кардиолошких пацијената која је опште прихваћена је категоризација у 4 групе где се процењују функционални капацитети и терапеутску класификацију у 5 група.</a:t>
            </a:r>
          </a:p>
        </p:txBody>
      </p:sp>
      <p:sp>
        <p:nvSpPr>
          <p:cNvPr id="18436" name="Slide Number Placeholder 3"/>
          <p:cNvSpPr>
            <a:spLocks noGrp="1"/>
          </p:cNvSpPr>
          <p:nvPr>
            <p:ph type="sldNum" sz="quarter" idx="10"/>
          </p:nvPr>
        </p:nvSpPr>
        <p:spPr>
          <a:noFill/>
          <a:ln>
            <a:miter lim="800000"/>
            <a:headEnd/>
            <a:tailEnd/>
          </a:ln>
        </p:spPr>
        <p:txBody>
          <a:bodyPr/>
          <a:lstStyle/>
          <a:p>
            <a:fld id="{2974B4F3-3930-403F-B45D-97021A5D0CEC}" type="slidenum">
              <a:rPr lang="en-US" altLang="en-US" smtClean="0">
                <a:cs typeface="Arial" pitchFamily="34" charset="0"/>
              </a:rPr>
              <a:pPr/>
              <a:t>15</a:t>
            </a:fld>
            <a:endParaRPr lang="en-US" altLang="en-US">
              <a:cs typeface="Arial" pitchFamily="34" charset="0"/>
            </a:endParaRPr>
          </a:p>
        </p:txBody>
      </p:sp>
      <p:sp>
        <p:nvSpPr>
          <p:cNvPr id="18437" name="Rectangle 4"/>
          <p:cNvSpPr>
            <a:spLocks noChangeArrowheads="1"/>
          </p:cNvSpPr>
          <p:nvPr/>
        </p:nvSpPr>
        <p:spPr bwMode="auto">
          <a:xfrm>
            <a:off x="0" y="6519863"/>
            <a:ext cx="9144000" cy="338137"/>
          </a:xfrm>
          <a:prstGeom prst="rect">
            <a:avLst/>
          </a:prstGeom>
          <a:noFill/>
          <a:ln w="9525">
            <a:noFill/>
            <a:miter lim="800000"/>
            <a:headEnd/>
            <a:tailEnd/>
          </a:ln>
        </p:spPr>
        <p:txBody>
          <a:bodyPr>
            <a:spAutoFit/>
          </a:bodyPr>
          <a:lstStyle/>
          <a:p>
            <a:r>
              <a:rPr lang="sr-Latn-CS" sz="1600"/>
              <a:t>Cardiopulmonary simptoms in physical therapy practice, New York, Churcill Livingstone, 1988. st.84.</a:t>
            </a:r>
            <a:endParaRPr lang="en-US" sz="1600"/>
          </a:p>
        </p:txBody>
      </p:sp>
    </p:spTree>
  </p:cSld>
  <p:clrMapOvr>
    <a:masterClrMapping/>
  </p:clrMapOvr>
  <p:transition advTm="30768"/>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3200" b="1"/>
              <a:t>Класификација пацијената према функционалном капацитету</a:t>
            </a:r>
          </a:p>
        </p:txBody>
      </p:sp>
      <p:sp>
        <p:nvSpPr>
          <p:cNvPr id="19459" name="Content Placeholder 2" descr="Rectangle: Click to edit Master text styles&#10;Second level&#10;Third level&#10;Fourth level&#10;Fifth level"/>
          <p:cNvSpPr>
            <a:spLocks noGrp="1"/>
          </p:cNvSpPr>
          <p:nvPr>
            <p:ph idx="1"/>
          </p:nvPr>
        </p:nvSpPr>
        <p:spPr/>
        <p:txBody>
          <a:bodyPr/>
          <a:lstStyle/>
          <a:p>
            <a:r>
              <a:rPr lang="en-US" b="1"/>
              <a:t>Група </a:t>
            </a:r>
            <a:r>
              <a:rPr lang="sr-Latn-CS" b="1"/>
              <a:t>I</a:t>
            </a:r>
            <a:r>
              <a:rPr lang="sr-Latn-CS"/>
              <a:t> </a:t>
            </a:r>
            <a:r>
              <a:rPr lang="en-US"/>
              <a:t>– нема ограничења у физичким активностима; уобичајене физичке активности не треба да проузокују претерани замор, подрхтавање, диспнеу или ангинозне болове;</a:t>
            </a:r>
          </a:p>
          <a:p>
            <a:r>
              <a:rPr lang="en-US" b="1"/>
              <a:t>Група </a:t>
            </a:r>
            <a:r>
              <a:rPr lang="sr-Latn-CS" b="1"/>
              <a:t>II </a:t>
            </a:r>
            <a:r>
              <a:rPr lang="en-US"/>
              <a:t>– благо ограничење у физичким активностима, у миру се осећа удобно, мада уобичајене физичке активности дају замор, подрхтавање, диспенеу, ангинозни бол;</a:t>
            </a:r>
          </a:p>
        </p:txBody>
      </p:sp>
      <p:sp>
        <p:nvSpPr>
          <p:cNvPr id="19460" name="Slide Number Placeholder 3"/>
          <p:cNvSpPr>
            <a:spLocks noGrp="1"/>
          </p:cNvSpPr>
          <p:nvPr>
            <p:ph type="sldNum" sz="quarter" idx="10"/>
          </p:nvPr>
        </p:nvSpPr>
        <p:spPr>
          <a:noFill/>
          <a:ln>
            <a:miter lim="800000"/>
            <a:headEnd/>
            <a:tailEnd/>
          </a:ln>
        </p:spPr>
        <p:txBody>
          <a:bodyPr/>
          <a:lstStyle/>
          <a:p>
            <a:fld id="{08B4DDBB-0F60-4DE4-8D02-9DB917E1883C}" type="slidenum">
              <a:rPr lang="en-US" altLang="en-US" smtClean="0">
                <a:cs typeface="Arial" pitchFamily="34" charset="0"/>
              </a:rPr>
              <a:pPr/>
              <a:t>16</a:t>
            </a:fld>
            <a:endParaRPr lang="en-US" altLang="en-US">
              <a:cs typeface="Arial" pitchFamily="34" charset="0"/>
            </a:endParaRPr>
          </a:p>
        </p:txBody>
      </p:sp>
    </p:spTree>
  </p:cSld>
  <p:clrMapOvr>
    <a:masterClrMapping/>
  </p:clrMapOvr>
  <p:transition advTm="32262"/>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3200" b="1"/>
              <a:t>Класификација пацијената према функционалном капацитету</a:t>
            </a:r>
            <a:endParaRPr lang="en-US" sz="3200"/>
          </a:p>
        </p:txBody>
      </p:sp>
      <p:sp>
        <p:nvSpPr>
          <p:cNvPr id="20483" name="Content Placeholder 2" descr="Rectangle: Click to edit Master text styles&#10;Second level&#10;Third level&#10;Fourth level&#10;Fifth level"/>
          <p:cNvSpPr>
            <a:spLocks noGrp="1"/>
          </p:cNvSpPr>
          <p:nvPr>
            <p:ph idx="1"/>
          </p:nvPr>
        </p:nvSpPr>
        <p:spPr/>
        <p:txBody>
          <a:bodyPr/>
          <a:lstStyle/>
          <a:p>
            <a:r>
              <a:rPr lang="en-US" b="1"/>
              <a:t>Група </a:t>
            </a:r>
            <a:r>
              <a:rPr lang="sr-Latn-CS" b="1"/>
              <a:t>III </a:t>
            </a:r>
            <a:r>
              <a:rPr lang="en-US"/>
              <a:t>- значајна ограничења у физичким активностима, у миру се осећа удобно, али мање него уобичајене активности узрокују замор, подрхтавање, диспнеу, ангинозни бол;</a:t>
            </a:r>
          </a:p>
          <a:p>
            <a:r>
              <a:rPr lang="en-US" b="1"/>
              <a:t>Група </a:t>
            </a:r>
            <a:r>
              <a:rPr lang="sr-Latn-CS" b="1"/>
              <a:t>IV </a:t>
            </a:r>
            <a:r>
              <a:rPr lang="en-US"/>
              <a:t>– неспособан је да изведе било коју физишку активност без потешкоћа, симптоми кардијалне инсуфицијенције или ангинозног бола могу бити присутни и у миру. Тегобе се интензивирају са било којом физичком активношћу.</a:t>
            </a:r>
          </a:p>
        </p:txBody>
      </p:sp>
      <p:sp>
        <p:nvSpPr>
          <p:cNvPr id="20484" name="Slide Number Placeholder 3"/>
          <p:cNvSpPr>
            <a:spLocks noGrp="1"/>
          </p:cNvSpPr>
          <p:nvPr>
            <p:ph type="sldNum" sz="quarter" idx="10"/>
          </p:nvPr>
        </p:nvSpPr>
        <p:spPr>
          <a:noFill/>
          <a:ln>
            <a:miter lim="800000"/>
            <a:headEnd/>
            <a:tailEnd/>
          </a:ln>
        </p:spPr>
        <p:txBody>
          <a:bodyPr/>
          <a:lstStyle/>
          <a:p>
            <a:fld id="{8DC396F8-7CA0-4756-A0A6-612F2E7CF680}" type="slidenum">
              <a:rPr lang="en-US" altLang="en-US" smtClean="0">
                <a:cs typeface="Arial" pitchFamily="34" charset="0"/>
              </a:rPr>
              <a:pPr/>
              <a:t>17</a:t>
            </a:fld>
            <a:endParaRPr lang="en-US" altLang="en-US">
              <a:cs typeface="Arial" pitchFamily="34" charset="0"/>
            </a:endParaRPr>
          </a:p>
        </p:txBody>
      </p:sp>
    </p:spTree>
  </p:cSld>
  <p:clrMapOvr>
    <a:masterClrMapping/>
  </p:clrMapOvr>
  <p:transition advTm="27619"/>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3600" b="1"/>
              <a:t>Терапеутска класификација пацијената</a:t>
            </a:r>
            <a:endParaRPr lang="en-US" sz="3600"/>
          </a:p>
        </p:txBody>
      </p:sp>
      <p:sp>
        <p:nvSpPr>
          <p:cNvPr id="21507" name="Content Placeholder 2" descr="Rectangle: Click to edit Master text styles&#10;Second level&#10;Third level&#10;Fourth level&#10;Fifth level"/>
          <p:cNvSpPr>
            <a:spLocks noGrp="1"/>
          </p:cNvSpPr>
          <p:nvPr>
            <p:ph idx="1"/>
          </p:nvPr>
        </p:nvSpPr>
        <p:spPr>
          <a:xfrm>
            <a:off x="838200" y="1600200"/>
            <a:ext cx="7772400" cy="4114800"/>
          </a:xfrm>
        </p:spPr>
        <p:txBody>
          <a:bodyPr/>
          <a:lstStyle/>
          <a:p>
            <a:r>
              <a:rPr lang="en-US" b="1"/>
              <a:t>Група А</a:t>
            </a:r>
            <a:r>
              <a:rPr lang="en-US"/>
              <a:t>- физичке активности не треба да буду смањене;</a:t>
            </a:r>
          </a:p>
          <a:p>
            <a:r>
              <a:rPr lang="en-US" b="1"/>
              <a:t>Група Б</a:t>
            </a:r>
            <a:r>
              <a:rPr lang="en-US"/>
              <a:t> – уобичајене физичке активности не треба да буду смањене, док несвакидашње, тј теже активности или такмичарски напори треба да буду избегавани,</a:t>
            </a:r>
          </a:p>
          <a:p>
            <a:r>
              <a:rPr lang="en-US" b="1"/>
              <a:t>Група Ц</a:t>
            </a:r>
            <a:r>
              <a:rPr lang="en-US"/>
              <a:t> – уобичајене физичке активности треба да буду умерено смањене, док се већи напори не дозвољавају;</a:t>
            </a:r>
          </a:p>
          <a:p>
            <a:r>
              <a:rPr lang="en-US" b="1"/>
              <a:t>Група Д</a:t>
            </a:r>
            <a:r>
              <a:rPr lang="en-US"/>
              <a:t> – уобичајене физичке активности треба да буду знатно смањене;</a:t>
            </a:r>
          </a:p>
          <a:p>
            <a:r>
              <a:rPr lang="en-US" b="1"/>
              <a:t>Група Е</a:t>
            </a:r>
            <a:r>
              <a:rPr lang="en-US"/>
              <a:t> – пацијенти су скоро у потпуном мировању.</a:t>
            </a:r>
          </a:p>
          <a:p>
            <a:endParaRPr lang="en-US"/>
          </a:p>
        </p:txBody>
      </p:sp>
      <p:sp>
        <p:nvSpPr>
          <p:cNvPr id="21508" name="Slide Number Placeholder 3"/>
          <p:cNvSpPr>
            <a:spLocks noGrp="1"/>
          </p:cNvSpPr>
          <p:nvPr>
            <p:ph type="sldNum" sz="quarter" idx="10"/>
          </p:nvPr>
        </p:nvSpPr>
        <p:spPr>
          <a:noFill/>
          <a:ln>
            <a:miter lim="800000"/>
            <a:headEnd/>
            <a:tailEnd/>
          </a:ln>
        </p:spPr>
        <p:txBody>
          <a:bodyPr/>
          <a:lstStyle/>
          <a:p>
            <a:fld id="{4EF4AAF6-44EE-495A-8285-39895F574D8D}" type="slidenum">
              <a:rPr lang="en-US" altLang="en-US" smtClean="0">
                <a:cs typeface="Arial" pitchFamily="34" charset="0"/>
              </a:rPr>
              <a:pPr/>
              <a:t>18</a:t>
            </a:fld>
            <a:endParaRPr lang="en-US" altLang="en-US">
              <a:cs typeface="Arial" pitchFamily="34" charset="0"/>
            </a:endParaRPr>
          </a:p>
        </p:txBody>
      </p:sp>
    </p:spTree>
  </p:cSld>
  <p:clrMapOvr>
    <a:masterClrMapping/>
  </p:clrMapOvr>
  <p:transition advTm="43579"/>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4000" b="1"/>
              <a:t>Кардиоваскуларне болести</a:t>
            </a:r>
          </a:p>
        </p:txBody>
      </p:sp>
      <p:sp>
        <p:nvSpPr>
          <p:cNvPr id="22531" name="Content Placeholder 2" descr="Rectangle: Click to edit Master text styles&#10;Second level&#10;Third level&#10;Fourth level&#10;Fifth level"/>
          <p:cNvSpPr>
            <a:spLocks noGrp="1"/>
          </p:cNvSpPr>
          <p:nvPr>
            <p:ph idx="1"/>
          </p:nvPr>
        </p:nvSpPr>
        <p:spPr/>
        <p:txBody>
          <a:bodyPr/>
          <a:lstStyle/>
          <a:p>
            <a:pPr>
              <a:lnSpc>
                <a:spcPct val="150000"/>
              </a:lnSpc>
            </a:pPr>
            <a:r>
              <a:rPr lang="en-US"/>
              <a:t>Коронарна болест срца</a:t>
            </a:r>
          </a:p>
          <a:p>
            <a:pPr>
              <a:lnSpc>
                <a:spcPct val="150000"/>
              </a:lnSpc>
            </a:pPr>
            <a:r>
              <a:rPr lang="en-US"/>
              <a:t>Цереброваскулране болсти</a:t>
            </a:r>
          </a:p>
          <a:p>
            <a:pPr>
              <a:lnSpc>
                <a:spcPct val="150000"/>
              </a:lnSpc>
            </a:pPr>
            <a:r>
              <a:rPr lang="en-US"/>
              <a:t>Периферна артеријска болест</a:t>
            </a:r>
          </a:p>
          <a:p>
            <a:pPr>
              <a:lnSpc>
                <a:spcPct val="150000"/>
              </a:lnSpc>
            </a:pPr>
            <a:r>
              <a:rPr lang="en-US"/>
              <a:t>Реуматска болест срца</a:t>
            </a:r>
          </a:p>
          <a:p>
            <a:pPr>
              <a:lnSpc>
                <a:spcPct val="150000"/>
              </a:lnSpc>
            </a:pPr>
            <a:r>
              <a:rPr lang="en-US"/>
              <a:t>Конгенитална болест срца</a:t>
            </a:r>
          </a:p>
          <a:p>
            <a:pPr>
              <a:lnSpc>
                <a:spcPct val="150000"/>
              </a:lnSpc>
            </a:pPr>
            <a:r>
              <a:rPr lang="en-US"/>
              <a:t>Дубока венска тробоза и плућна емболија</a:t>
            </a:r>
          </a:p>
          <a:p>
            <a:endParaRPr lang="en-US"/>
          </a:p>
        </p:txBody>
      </p:sp>
      <p:sp>
        <p:nvSpPr>
          <p:cNvPr id="22532" name="Slide Number Placeholder 3"/>
          <p:cNvSpPr>
            <a:spLocks noGrp="1"/>
          </p:cNvSpPr>
          <p:nvPr>
            <p:ph type="sldNum" sz="quarter" idx="10"/>
          </p:nvPr>
        </p:nvSpPr>
        <p:spPr>
          <a:noFill/>
          <a:ln>
            <a:miter lim="800000"/>
            <a:headEnd/>
            <a:tailEnd/>
          </a:ln>
        </p:spPr>
        <p:txBody>
          <a:bodyPr/>
          <a:lstStyle/>
          <a:p>
            <a:fld id="{E8804778-C04F-4078-8D57-9E8A4841B3EB}" type="slidenum">
              <a:rPr lang="en-US" altLang="en-US" smtClean="0">
                <a:cs typeface="Arial" pitchFamily="34" charset="0"/>
              </a:rPr>
              <a:pPr/>
              <a:t>19</a:t>
            </a:fld>
            <a:endParaRPr lang="en-US" altLang="en-US">
              <a:cs typeface="Arial" pitchFamily="34" charset="0"/>
            </a:endParaRPr>
          </a:p>
        </p:txBody>
      </p:sp>
    </p:spTree>
  </p:cSld>
  <p:clrMapOvr>
    <a:masterClrMapping/>
  </p:clrMapOvr>
  <p:transition advTm="1484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fr-FR" sz="3600" b="1"/>
              <a:t>КЛИНИЧКА ФИЗИКАЛНА ТЕРАПИЈА 2</a:t>
            </a:r>
            <a:endParaRPr lang="en-US" sz="3600"/>
          </a:p>
        </p:txBody>
      </p:sp>
      <p:sp>
        <p:nvSpPr>
          <p:cNvPr id="5123" name="Content Placeholder 2" descr="Rectangle: Click to edit Master text styles&#10;Second level&#10;Third level&#10;Fourth level&#10;Fifth level"/>
          <p:cNvSpPr>
            <a:spLocks noGrp="1"/>
          </p:cNvSpPr>
          <p:nvPr>
            <p:ph idx="1"/>
          </p:nvPr>
        </p:nvSpPr>
        <p:spPr/>
        <p:txBody>
          <a:bodyPr/>
          <a:lstStyle/>
          <a:p>
            <a:r>
              <a:rPr lang="sr-Cyrl-CS" sz="2000" b="1"/>
              <a:t>модул 1- </a:t>
            </a:r>
            <a:r>
              <a:rPr lang="en-GB" sz="1800" b="1"/>
              <a:t>физикалн</a:t>
            </a:r>
            <a:r>
              <a:rPr lang="sr-Cyrl-BA" sz="1800" b="1"/>
              <a:t>и третман кардиолошких и респираторних болесника</a:t>
            </a:r>
            <a:endParaRPr lang="en-US" sz="1800" b="1"/>
          </a:p>
          <a:p>
            <a:endParaRPr lang="sr-Cyrl-CS" sz="1800" b="1"/>
          </a:p>
          <a:p>
            <a:r>
              <a:rPr lang="en-US" sz="2000" b="1"/>
              <a:t> </a:t>
            </a:r>
            <a:r>
              <a:rPr lang="sr-Cyrl-CS" sz="2000" b="1"/>
              <a:t>модул </a:t>
            </a:r>
            <a:r>
              <a:rPr lang="sr-Cyrl-BA" sz="2000" b="1"/>
              <a:t>2</a:t>
            </a:r>
            <a:r>
              <a:rPr lang="sr-Cyrl-CS" sz="2000" b="1"/>
              <a:t>- </a:t>
            </a:r>
            <a:r>
              <a:rPr lang="sr-Cyrl-BA" sz="1800" b="1"/>
              <a:t>физикални третман обољења периферних крвних судова</a:t>
            </a:r>
            <a:endParaRPr lang="en-US" sz="1800" b="1"/>
          </a:p>
          <a:p>
            <a:endParaRPr lang="sr-Cyrl-CS" sz="1800" b="1"/>
          </a:p>
          <a:p>
            <a:r>
              <a:rPr lang="en-US" sz="1800" b="1"/>
              <a:t> </a:t>
            </a:r>
            <a:r>
              <a:rPr lang="sr-Cyrl-CS" sz="2000" b="1"/>
              <a:t>модул </a:t>
            </a:r>
            <a:r>
              <a:rPr lang="sr-Cyrl-BA" sz="2000" b="1"/>
              <a:t>3</a:t>
            </a:r>
            <a:r>
              <a:rPr lang="sr-Cyrl-CS" sz="2000" b="1"/>
              <a:t>- </a:t>
            </a:r>
            <a:r>
              <a:rPr lang="en-GB" sz="1800" b="1"/>
              <a:t>физикалн</a:t>
            </a:r>
            <a:r>
              <a:rPr lang="sr-Cyrl-BA" sz="1800" b="1"/>
              <a:t>и третман реуматских болесника</a:t>
            </a:r>
            <a:endParaRPr lang="en-US" sz="1800" b="1"/>
          </a:p>
          <a:p>
            <a:endParaRPr lang="sr-Cyrl-CS" sz="1800" b="1"/>
          </a:p>
          <a:p>
            <a:r>
              <a:rPr lang="en-US" sz="1800" b="1"/>
              <a:t> </a:t>
            </a:r>
            <a:r>
              <a:rPr lang="sr-Cyrl-CS" sz="2000" b="1"/>
              <a:t>модул </a:t>
            </a:r>
            <a:r>
              <a:rPr lang="sr-Cyrl-BA" sz="2000" b="1"/>
              <a:t>4</a:t>
            </a:r>
            <a:r>
              <a:rPr lang="sr-Cyrl-CS" sz="2000" b="1"/>
              <a:t>-</a:t>
            </a:r>
            <a:r>
              <a:rPr lang="sr-Cyrl-CS" sz="1800" b="1"/>
              <a:t> </a:t>
            </a:r>
            <a:r>
              <a:rPr lang="en-GB" sz="1800" b="1"/>
              <a:t>физикалн</a:t>
            </a:r>
            <a:r>
              <a:rPr lang="sr-Cyrl-BA" sz="1800" b="1"/>
              <a:t>и третман  деце</a:t>
            </a:r>
            <a:r>
              <a:rPr lang="sr-Cyrl-CS" sz="1800" b="1"/>
              <a:t> </a:t>
            </a:r>
            <a:endParaRPr lang="en-US" sz="1800" b="1"/>
          </a:p>
          <a:p>
            <a:endParaRPr lang="sr-Cyrl-CS" sz="1800" b="1" i="1"/>
          </a:p>
          <a:p>
            <a:r>
              <a:rPr lang="sr-Cyrl-CS" sz="2000" b="1"/>
              <a:t>модул </a:t>
            </a:r>
            <a:r>
              <a:rPr lang="sr-Cyrl-BA" sz="2000" b="1"/>
              <a:t>5</a:t>
            </a:r>
            <a:r>
              <a:rPr lang="sr-Cyrl-CS" sz="2000" b="1"/>
              <a:t>-</a:t>
            </a:r>
            <a:r>
              <a:rPr lang="sr-Cyrl-CS" sz="1800" b="1" i="1"/>
              <a:t> </a:t>
            </a:r>
            <a:r>
              <a:rPr lang="en-GB" sz="1800" b="1"/>
              <a:t>физикалн</a:t>
            </a:r>
            <a:r>
              <a:rPr lang="sr-Cyrl-BA" sz="1800" b="1"/>
              <a:t>и третман  кожних, урогениталних, гинеколошких, орл и онколошких обољења</a:t>
            </a:r>
            <a:endParaRPr lang="en-US" sz="1800" b="1"/>
          </a:p>
          <a:p>
            <a:endParaRPr lang="en-US"/>
          </a:p>
        </p:txBody>
      </p:sp>
      <p:sp>
        <p:nvSpPr>
          <p:cNvPr id="5124" name="Slide Number Placeholder 3"/>
          <p:cNvSpPr>
            <a:spLocks noGrp="1"/>
          </p:cNvSpPr>
          <p:nvPr>
            <p:ph type="sldNum" sz="quarter" idx="10"/>
          </p:nvPr>
        </p:nvSpPr>
        <p:spPr>
          <a:noFill/>
          <a:ln>
            <a:miter lim="800000"/>
            <a:headEnd/>
            <a:tailEnd/>
          </a:ln>
        </p:spPr>
        <p:txBody>
          <a:bodyPr/>
          <a:lstStyle/>
          <a:p>
            <a:fld id="{159A706A-9ECB-4225-8BF7-5772229BFDE3}" type="slidenum">
              <a:rPr lang="en-US" altLang="en-US" smtClean="0">
                <a:cs typeface="Arial" pitchFamily="34" charset="0"/>
              </a:rPr>
              <a:pPr/>
              <a:t>2</a:t>
            </a:fld>
            <a:endParaRPr lang="en-US" altLang="en-US">
              <a:cs typeface="Arial" pitchFamily="34" charset="0"/>
            </a:endParaRPr>
          </a:p>
        </p:txBody>
      </p:sp>
    </p:spTree>
  </p:cSld>
  <p:clrMapOvr>
    <a:masterClrMapping/>
  </p:clrMapOvr>
  <p:transition advTm="2574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4000" b="1"/>
              <a:t>Исхемијска болест срца</a:t>
            </a:r>
          </a:p>
        </p:txBody>
      </p:sp>
      <p:sp>
        <p:nvSpPr>
          <p:cNvPr id="23555" name="Content Placeholder 2" descr="Rectangle: Click to edit Master text styles&#10;Second level&#10;Third level&#10;Fourth level&#10;Fifth level"/>
          <p:cNvSpPr>
            <a:spLocks noGrp="1"/>
          </p:cNvSpPr>
          <p:nvPr>
            <p:ph idx="1"/>
          </p:nvPr>
        </p:nvSpPr>
        <p:spPr/>
        <p:txBody>
          <a:bodyPr/>
          <a:lstStyle/>
          <a:p>
            <a:r>
              <a:rPr lang="en-US"/>
              <a:t>Оштећење срца (акутно или хронично) које настаје због смањења или престанка дотока крви у срчани мишић, као последица патолошких промена у коронарним артеријама“ (СЗО)</a:t>
            </a:r>
          </a:p>
        </p:txBody>
      </p:sp>
      <p:sp>
        <p:nvSpPr>
          <p:cNvPr id="23556" name="Slide Number Placeholder 3"/>
          <p:cNvSpPr>
            <a:spLocks noGrp="1"/>
          </p:cNvSpPr>
          <p:nvPr>
            <p:ph type="sldNum" sz="quarter" idx="10"/>
          </p:nvPr>
        </p:nvSpPr>
        <p:spPr>
          <a:noFill/>
          <a:ln>
            <a:miter lim="800000"/>
            <a:headEnd/>
            <a:tailEnd/>
          </a:ln>
        </p:spPr>
        <p:txBody>
          <a:bodyPr/>
          <a:lstStyle/>
          <a:p>
            <a:fld id="{0E4EC513-A3F1-4B22-BEF9-AA67A157D25A}" type="slidenum">
              <a:rPr lang="en-US" altLang="en-US" smtClean="0">
                <a:cs typeface="Arial" pitchFamily="34" charset="0"/>
              </a:rPr>
              <a:pPr/>
              <a:t>20</a:t>
            </a:fld>
            <a:endParaRPr lang="en-US" altLang="en-US">
              <a:cs typeface="Arial" pitchFamily="34" charset="0"/>
            </a:endParaRPr>
          </a:p>
        </p:txBody>
      </p:sp>
    </p:spTree>
  </p:cSld>
  <p:clrMapOvr>
    <a:masterClrMapping/>
  </p:clrMapOvr>
  <p:transition advTm="16313"/>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3600" b="1"/>
              <a:t>Клинички облици коронарне болести</a:t>
            </a:r>
          </a:p>
        </p:txBody>
      </p:sp>
      <p:sp>
        <p:nvSpPr>
          <p:cNvPr id="24579" name="Content Placeholder 2" descr="Rectangle: Click to edit Master text styles&#10;Second level&#10;Third level&#10;Fourth level&#10;Fifth level"/>
          <p:cNvSpPr>
            <a:spLocks noGrp="1"/>
          </p:cNvSpPr>
          <p:nvPr>
            <p:ph idx="1"/>
          </p:nvPr>
        </p:nvSpPr>
        <p:spPr/>
        <p:txBody>
          <a:bodyPr/>
          <a:lstStyle/>
          <a:p>
            <a:pPr>
              <a:lnSpc>
                <a:spcPct val="200000"/>
              </a:lnSpc>
            </a:pPr>
            <a:r>
              <a:rPr lang="ru-RU"/>
              <a:t>1) ангина пекторис (стабилна и нестабилна ангина), </a:t>
            </a:r>
          </a:p>
          <a:p>
            <a:pPr>
              <a:lnSpc>
                <a:spcPct val="200000"/>
              </a:lnSpc>
            </a:pPr>
            <a:r>
              <a:rPr lang="ru-RU"/>
              <a:t>2) акутни инфаркт миокарда, </a:t>
            </a:r>
          </a:p>
          <a:p>
            <a:pPr>
              <a:lnSpc>
                <a:spcPct val="200000"/>
              </a:lnSpc>
            </a:pPr>
            <a:r>
              <a:rPr lang="ru-RU"/>
              <a:t>3) нагла смрт  </a:t>
            </a:r>
          </a:p>
          <a:p>
            <a:pPr>
              <a:lnSpc>
                <a:spcPct val="200000"/>
              </a:lnSpc>
            </a:pPr>
            <a:r>
              <a:rPr lang="ru-RU"/>
              <a:t>4) исхемијска кардиомиопатија</a:t>
            </a:r>
            <a:endParaRPr lang="en-US"/>
          </a:p>
        </p:txBody>
      </p:sp>
      <p:sp>
        <p:nvSpPr>
          <p:cNvPr id="24580" name="Slide Number Placeholder 3"/>
          <p:cNvSpPr>
            <a:spLocks noGrp="1"/>
          </p:cNvSpPr>
          <p:nvPr>
            <p:ph type="sldNum" sz="quarter" idx="10"/>
          </p:nvPr>
        </p:nvSpPr>
        <p:spPr>
          <a:noFill/>
          <a:ln>
            <a:miter lim="800000"/>
            <a:headEnd/>
            <a:tailEnd/>
          </a:ln>
        </p:spPr>
        <p:txBody>
          <a:bodyPr/>
          <a:lstStyle/>
          <a:p>
            <a:fld id="{C3B31160-9E41-4277-B3C8-359A09067CE1}" type="slidenum">
              <a:rPr lang="en-US" altLang="en-US" smtClean="0">
                <a:cs typeface="Arial" pitchFamily="34" charset="0"/>
              </a:rPr>
              <a:pPr/>
              <a:t>21</a:t>
            </a:fld>
            <a:endParaRPr lang="en-US" altLang="en-US">
              <a:cs typeface="Arial" pitchFamily="34" charset="0"/>
            </a:endParaRPr>
          </a:p>
        </p:txBody>
      </p:sp>
    </p:spTree>
  </p:cSld>
  <p:clrMapOvr>
    <a:masterClrMapping/>
  </p:clrMapOvr>
  <p:transition advTm="15022"/>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09600" y="304800"/>
            <a:ext cx="8077200" cy="1143000"/>
          </a:xfrm>
        </p:spPr>
        <p:txBody>
          <a:bodyPr/>
          <a:lstStyle/>
          <a:p>
            <a:r>
              <a:rPr lang="en-US" sz="4000" b="1"/>
              <a:t>Фактори ризика за КВС болести</a:t>
            </a:r>
          </a:p>
        </p:txBody>
      </p:sp>
      <p:sp>
        <p:nvSpPr>
          <p:cNvPr id="25603" name="Content Placeholder 2" descr="Rectangle: Click to edit Master text styles&#10;Second level&#10;Third level&#10;Fourth level&#10;Fifth level"/>
          <p:cNvSpPr>
            <a:spLocks noGrp="1"/>
          </p:cNvSpPr>
          <p:nvPr>
            <p:ph idx="1"/>
          </p:nvPr>
        </p:nvSpPr>
        <p:spPr/>
        <p:txBody>
          <a:bodyPr/>
          <a:lstStyle/>
          <a:p>
            <a:pPr>
              <a:lnSpc>
                <a:spcPct val="150000"/>
              </a:lnSpc>
            </a:pPr>
            <a:r>
              <a:rPr lang="en-US"/>
              <a:t>Употреба дувана</a:t>
            </a:r>
          </a:p>
          <a:p>
            <a:pPr>
              <a:lnSpc>
                <a:spcPct val="150000"/>
              </a:lnSpc>
            </a:pPr>
            <a:r>
              <a:rPr lang="en-US"/>
              <a:t>Нездрава исхрана</a:t>
            </a:r>
          </a:p>
          <a:p>
            <a:pPr>
              <a:lnSpc>
                <a:spcPct val="150000"/>
              </a:lnSpc>
            </a:pPr>
            <a:r>
              <a:rPr lang="en-US"/>
              <a:t>Физичка неактивност</a:t>
            </a:r>
          </a:p>
          <a:p>
            <a:pPr>
              <a:lnSpc>
                <a:spcPct val="150000"/>
              </a:lnSpc>
            </a:pPr>
            <a:r>
              <a:rPr lang="en-US"/>
              <a:t>Конзумирање алкохола</a:t>
            </a:r>
          </a:p>
          <a:p>
            <a:pPr>
              <a:lnSpc>
                <a:spcPct val="150000"/>
              </a:lnSpc>
            </a:pPr>
            <a:r>
              <a:rPr lang="en-US"/>
              <a:t>Прекомерна изложеност стресу</a:t>
            </a:r>
          </a:p>
          <a:p>
            <a:pPr>
              <a:lnSpc>
                <a:spcPct val="150000"/>
              </a:lnSpc>
            </a:pPr>
            <a:r>
              <a:rPr lang="en-US"/>
              <a:t>Наследни фактори</a:t>
            </a:r>
          </a:p>
        </p:txBody>
      </p:sp>
      <p:sp>
        <p:nvSpPr>
          <p:cNvPr id="25604" name="Slide Number Placeholder 3"/>
          <p:cNvSpPr>
            <a:spLocks noGrp="1"/>
          </p:cNvSpPr>
          <p:nvPr>
            <p:ph type="sldNum" sz="quarter" idx="10"/>
          </p:nvPr>
        </p:nvSpPr>
        <p:spPr>
          <a:noFill/>
          <a:ln>
            <a:miter lim="800000"/>
            <a:headEnd/>
            <a:tailEnd/>
          </a:ln>
        </p:spPr>
        <p:txBody>
          <a:bodyPr/>
          <a:lstStyle/>
          <a:p>
            <a:fld id="{4FC0A320-CFD4-42F6-B35C-7BE098A3F3BB}" type="slidenum">
              <a:rPr lang="en-US" altLang="en-US" smtClean="0">
                <a:cs typeface="Arial" pitchFamily="34" charset="0"/>
              </a:rPr>
              <a:pPr/>
              <a:t>22</a:t>
            </a:fld>
            <a:endParaRPr lang="en-US" altLang="en-US">
              <a:cs typeface="Arial" pitchFamily="34" charset="0"/>
            </a:endParaRPr>
          </a:p>
        </p:txBody>
      </p:sp>
    </p:spTree>
  </p:cSld>
  <p:clrMapOvr>
    <a:masterClrMapping/>
  </p:clrMapOvr>
  <p:transition advTm="13935"/>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z="4000" b="1"/>
              <a:t>Превенција КВС болести</a:t>
            </a:r>
          </a:p>
        </p:txBody>
      </p:sp>
      <p:sp>
        <p:nvSpPr>
          <p:cNvPr id="26627" name="Content Placeholder 2" descr="Rectangle: Click to edit Master text styles&#10;Second level&#10;Third level&#10;Fourth level&#10;Fifth level"/>
          <p:cNvSpPr>
            <a:spLocks noGrp="1"/>
          </p:cNvSpPr>
          <p:nvPr>
            <p:ph idx="1"/>
          </p:nvPr>
        </p:nvSpPr>
        <p:spPr>
          <a:xfrm>
            <a:off x="838200" y="1676400"/>
            <a:ext cx="7772400" cy="4953000"/>
          </a:xfrm>
        </p:spPr>
        <p:txBody>
          <a:bodyPr/>
          <a:lstStyle/>
          <a:p>
            <a:r>
              <a:rPr lang="en-US"/>
              <a:t>Престанак пушења</a:t>
            </a:r>
          </a:p>
          <a:p>
            <a:r>
              <a:rPr lang="en-US"/>
              <a:t>Дијета са мање засићених масноћа</a:t>
            </a:r>
          </a:p>
          <a:p>
            <a:r>
              <a:rPr lang="en-US"/>
              <a:t>Смањење ЛДЛ у серуму </a:t>
            </a:r>
          </a:p>
          <a:p>
            <a:r>
              <a:rPr lang="en-US"/>
              <a:t>Лечење ХТА</a:t>
            </a:r>
          </a:p>
          <a:p>
            <a:r>
              <a:rPr lang="en-US"/>
              <a:t>Примена асиприна </a:t>
            </a:r>
            <a:r>
              <a:rPr lang="en-US" sz="2000"/>
              <a:t>(смањење коагулабилности крви)</a:t>
            </a:r>
          </a:p>
          <a:p>
            <a:r>
              <a:rPr lang="en-US"/>
              <a:t>Одржавање ТТ</a:t>
            </a:r>
          </a:p>
          <a:p>
            <a:r>
              <a:rPr lang="en-US"/>
              <a:t>Одржавање психофизичке кондиције</a:t>
            </a:r>
          </a:p>
          <a:p>
            <a:r>
              <a:rPr lang="en-US"/>
              <a:t>Котрола ДМ</a:t>
            </a:r>
          </a:p>
          <a:p>
            <a:r>
              <a:rPr lang="en-US"/>
              <a:t>Антиоксиданси, витамини</a:t>
            </a:r>
          </a:p>
          <a:p>
            <a:endParaRPr lang="en-US"/>
          </a:p>
          <a:p>
            <a:endParaRPr lang="en-US"/>
          </a:p>
        </p:txBody>
      </p:sp>
      <p:sp>
        <p:nvSpPr>
          <p:cNvPr id="26628" name="Slide Number Placeholder 3"/>
          <p:cNvSpPr>
            <a:spLocks noGrp="1"/>
          </p:cNvSpPr>
          <p:nvPr>
            <p:ph type="sldNum" sz="quarter" idx="10"/>
          </p:nvPr>
        </p:nvSpPr>
        <p:spPr>
          <a:noFill/>
          <a:ln>
            <a:miter lim="800000"/>
            <a:headEnd/>
            <a:tailEnd/>
          </a:ln>
        </p:spPr>
        <p:txBody>
          <a:bodyPr/>
          <a:lstStyle/>
          <a:p>
            <a:fld id="{8066F336-AD20-4308-93B4-552E50FD9D15}" type="slidenum">
              <a:rPr lang="en-US" altLang="en-US" smtClean="0">
                <a:cs typeface="Arial" pitchFamily="34" charset="0"/>
              </a:rPr>
              <a:pPr/>
              <a:t>23</a:t>
            </a:fld>
            <a:endParaRPr lang="en-US" altLang="en-US">
              <a:cs typeface="Arial" pitchFamily="34" charset="0"/>
            </a:endParaRPr>
          </a:p>
        </p:txBody>
      </p:sp>
    </p:spTree>
  </p:cSld>
  <p:clrMapOvr>
    <a:masterClrMapping/>
  </p:clrMapOvr>
  <p:transition advTm="24104"/>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4000" b="1"/>
              <a:t>Ефекат вежбања </a:t>
            </a:r>
          </a:p>
        </p:txBody>
      </p:sp>
      <p:sp>
        <p:nvSpPr>
          <p:cNvPr id="27651" name="Content Placeholder 2" descr="Rectangle: Click to edit Master text styles&#10;Second level&#10;Third level&#10;Fourth level&#10;Fifth level"/>
          <p:cNvSpPr>
            <a:spLocks noGrp="1"/>
          </p:cNvSpPr>
          <p:nvPr>
            <p:ph idx="1"/>
          </p:nvPr>
        </p:nvSpPr>
        <p:spPr>
          <a:xfrm>
            <a:off x="838200" y="1828800"/>
            <a:ext cx="7772400" cy="4419600"/>
          </a:xfrm>
        </p:spPr>
        <p:txBody>
          <a:bodyPr/>
          <a:lstStyle/>
          <a:p>
            <a:pPr>
              <a:buFont typeface="Tahoma" pitchFamily="34" charset="0"/>
              <a:buAutoNum type="arabicParenR"/>
            </a:pPr>
            <a:r>
              <a:rPr lang="ru-RU"/>
              <a:t>снижења, односно боље регулације ТА, </a:t>
            </a:r>
          </a:p>
          <a:p>
            <a:pPr>
              <a:buFont typeface="Tahoma" pitchFamily="34" charset="0"/>
              <a:buAutoNum type="arabicParenR"/>
            </a:pPr>
            <a:r>
              <a:rPr lang="ru-RU"/>
              <a:t>смањује инсулинску резистенцију и побољшање метаболизма глукозе </a:t>
            </a:r>
          </a:p>
          <a:p>
            <a:pPr>
              <a:buFont typeface="Tahoma" pitchFamily="34" charset="0"/>
              <a:buAutoNum type="arabicParenR"/>
            </a:pPr>
            <a:r>
              <a:rPr lang="ru-RU"/>
              <a:t>снижење висине укупног и ЛДЛ- холестерола, триглицерида, односно повишење серумске концентрације ХДЛ- холестерола, </a:t>
            </a:r>
          </a:p>
          <a:p>
            <a:pPr>
              <a:buFont typeface="Tahoma" pitchFamily="34" charset="0"/>
              <a:buAutoNum type="arabicParenR"/>
            </a:pPr>
            <a:r>
              <a:rPr lang="ru-RU"/>
              <a:t>побољшање функционалног капацитета болесника  </a:t>
            </a:r>
          </a:p>
          <a:p>
            <a:pPr>
              <a:buFont typeface="Tahoma" pitchFamily="34" charset="0"/>
              <a:buAutoNum type="arabicParenR"/>
            </a:pPr>
            <a:r>
              <a:rPr lang="ru-RU"/>
              <a:t>побољшање квалитета живота срчаних болесника.</a:t>
            </a:r>
            <a:endParaRPr lang="en-US"/>
          </a:p>
        </p:txBody>
      </p:sp>
      <p:sp>
        <p:nvSpPr>
          <p:cNvPr id="27652" name="Slide Number Placeholder 3"/>
          <p:cNvSpPr>
            <a:spLocks noGrp="1"/>
          </p:cNvSpPr>
          <p:nvPr>
            <p:ph type="sldNum" sz="quarter" idx="10"/>
          </p:nvPr>
        </p:nvSpPr>
        <p:spPr>
          <a:noFill/>
          <a:ln>
            <a:miter lim="800000"/>
            <a:headEnd/>
            <a:tailEnd/>
          </a:ln>
        </p:spPr>
        <p:txBody>
          <a:bodyPr/>
          <a:lstStyle/>
          <a:p>
            <a:fld id="{43E25F6B-DCB6-48E4-A952-8BCC159B49DC}" type="slidenum">
              <a:rPr lang="en-US" altLang="en-US" smtClean="0">
                <a:cs typeface="Arial" pitchFamily="34" charset="0"/>
              </a:rPr>
              <a:pPr/>
              <a:t>24</a:t>
            </a:fld>
            <a:endParaRPr lang="en-US" altLang="en-US">
              <a:cs typeface="Arial" pitchFamily="34" charset="0"/>
            </a:endParaRPr>
          </a:p>
        </p:txBody>
      </p:sp>
    </p:spTree>
  </p:cSld>
  <p:clrMapOvr>
    <a:masterClrMapping/>
  </p:clrMapOvr>
  <p:transition advTm="3532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ru-RU" sz="3600" b="1"/>
              <a:t>Мере примарне и секундарне превенције</a:t>
            </a:r>
            <a:endParaRPr lang="en-US" sz="3600"/>
          </a:p>
        </p:txBody>
      </p:sp>
      <p:sp>
        <p:nvSpPr>
          <p:cNvPr id="28675" name="Content Placeholder 2" descr="Rectangle: Click to edit Master text styles&#10;Second level&#10;Third level&#10;Fourth level&#10;Fifth level"/>
          <p:cNvSpPr>
            <a:spLocks noGrp="1"/>
          </p:cNvSpPr>
          <p:nvPr>
            <p:ph idx="1"/>
          </p:nvPr>
        </p:nvSpPr>
        <p:spPr/>
        <p:txBody>
          <a:bodyPr/>
          <a:lstStyle/>
          <a:p>
            <a:r>
              <a:rPr lang="ru-RU"/>
              <a:t>Највећи значај у смањењу морталитета и морбидитета од КВБ имају </a:t>
            </a:r>
            <a:r>
              <a:rPr lang="ru-RU" b="1"/>
              <a:t>мере примарне и секундарне превенције. </a:t>
            </a:r>
          </a:p>
          <a:p>
            <a:r>
              <a:rPr lang="ru-RU"/>
              <a:t>Мере примарне </a:t>
            </a:r>
            <a:r>
              <a:rPr lang="ru-RU" b="1"/>
              <a:t>превенције</a:t>
            </a:r>
            <a:r>
              <a:rPr lang="ru-RU"/>
              <a:t> се спроводе код особа које немају КВБ. </a:t>
            </a:r>
          </a:p>
          <a:p>
            <a:r>
              <a:rPr lang="ru-RU" b="1"/>
              <a:t>Секундарну превенцију </a:t>
            </a:r>
            <a:r>
              <a:rPr lang="ru-RU"/>
              <a:t>КВБ чине мере, чији је циљ спречавање рецидива и прогресије атеросклерозе. </a:t>
            </a:r>
          </a:p>
          <a:p>
            <a:r>
              <a:rPr lang="ru-RU"/>
              <a:t>У примарне и секундарне мере превенције спадају отклањање фактора ризика и физичка активност.</a:t>
            </a:r>
            <a:endParaRPr lang="en-US"/>
          </a:p>
        </p:txBody>
      </p:sp>
      <p:sp>
        <p:nvSpPr>
          <p:cNvPr id="28676" name="Slide Number Placeholder 3"/>
          <p:cNvSpPr>
            <a:spLocks noGrp="1"/>
          </p:cNvSpPr>
          <p:nvPr>
            <p:ph type="sldNum" sz="quarter" idx="10"/>
          </p:nvPr>
        </p:nvSpPr>
        <p:spPr>
          <a:noFill/>
          <a:ln>
            <a:miter lim="800000"/>
            <a:headEnd/>
            <a:tailEnd/>
          </a:ln>
        </p:spPr>
        <p:txBody>
          <a:bodyPr/>
          <a:lstStyle/>
          <a:p>
            <a:fld id="{19D353DC-5A53-46A2-A853-2F85F4129EBC}" type="slidenum">
              <a:rPr lang="en-US" altLang="en-US" smtClean="0">
                <a:cs typeface="Arial" pitchFamily="34" charset="0"/>
              </a:rPr>
              <a:pPr/>
              <a:t>25</a:t>
            </a:fld>
            <a:endParaRPr lang="en-US" altLang="en-US">
              <a:cs typeface="Arial" pitchFamily="34" charset="0"/>
            </a:endParaRPr>
          </a:p>
        </p:txBody>
      </p:sp>
    </p:spTree>
  </p:cSld>
  <p:clrMapOvr>
    <a:masterClrMapping/>
  </p:clrMapOvr>
  <p:transition advTm="36975"/>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3600" b="1"/>
              <a:t>Превенција кардиоваскуларних болести</a:t>
            </a:r>
          </a:p>
        </p:txBody>
      </p:sp>
      <p:sp>
        <p:nvSpPr>
          <p:cNvPr id="29699" name="Content Placeholder 2" descr="Rectangle: Click to edit Master text styles&#10;Second level&#10;Third level&#10;Fourth level&#10;Fifth level"/>
          <p:cNvSpPr>
            <a:spLocks noGrp="1"/>
          </p:cNvSpPr>
          <p:nvPr>
            <p:ph idx="1"/>
          </p:nvPr>
        </p:nvSpPr>
        <p:spPr/>
        <p:txBody>
          <a:bodyPr/>
          <a:lstStyle/>
          <a:p>
            <a:r>
              <a:rPr lang="ru-RU"/>
              <a:t>Физички тренинг је прихваћен као важан начин превенције и рехабилитације кардиоваскуларних болесника. </a:t>
            </a:r>
          </a:p>
          <a:p>
            <a:r>
              <a:rPr lang="ru-RU"/>
              <a:t>Физичка активност представља значајан фактор у очувању нормалног физичког и менталног здравља. </a:t>
            </a:r>
          </a:p>
        </p:txBody>
      </p:sp>
      <p:sp>
        <p:nvSpPr>
          <p:cNvPr id="29700" name="Slide Number Placeholder 3"/>
          <p:cNvSpPr>
            <a:spLocks noGrp="1"/>
          </p:cNvSpPr>
          <p:nvPr>
            <p:ph type="sldNum" sz="quarter" idx="10"/>
          </p:nvPr>
        </p:nvSpPr>
        <p:spPr>
          <a:noFill/>
          <a:ln>
            <a:miter lim="800000"/>
            <a:headEnd/>
            <a:tailEnd/>
          </a:ln>
        </p:spPr>
        <p:txBody>
          <a:bodyPr/>
          <a:lstStyle/>
          <a:p>
            <a:fld id="{B49BFDB5-7213-4697-BEFF-DA055C51F88A}" type="slidenum">
              <a:rPr lang="en-US" altLang="en-US" smtClean="0">
                <a:cs typeface="Arial" pitchFamily="34" charset="0"/>
              </a:rPr>
              <a:pPr/>
              <a:t>26</a:t>
            </a:fld>
            <a:endParaRPr lang="en-US" altLang="en-US">
              <a:cs typeface="Arial" pitchFamily="34" charset="0"/>
            </a:endParaRPr>
          </a:p>
        </p:txBody>
      </p:sp>
    </p:spTree>
  </p:cSld>
  <p:clrMapOvr>
    <a:masterClrMapping/>
  </p:clrMapOvr>
  <p:transition advTm="14758"/>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3600" b="1"/>
              <a:t>Препоруке за кардилошку рехабилитацију</a:t>
            </a:r>
          </a:p>
        </p:txBody>
      </p:sp>
      <p:sp>
        <p:nvSpPr>
          <p:cNvPr id="30723" name="Content Placeholder 2" descr="Rectangle: Click to edit Master text styles&#10;Second level&#10;Third level&#10;Fourth level&#10;Fifth level"/>
          <p:cNvSpPr>
            <a:spLocks noGrp="1"/>
          </p:cNvSpPr>
          <p:nvPr>
            <p:ph idx="1"/>
          </p:nvPr>
        </p:nvSpPr>
        <p:spPr>
          <a:xfrm>
            <a:off x="838200" y="1905000"/>
            <a:ext cx="7086600" cy="4114800"/>
          </a:xfrm>
        </p:spPr>
        <p:txBody>
          <a:bodyPr/>
          <a:lstStyle/>
          <a:p>
            <a:pPr>
              <a:lnSpc>
                <a:spcPct val="150000"/>
              </a:lnSpc>
            </a:pPr>
            <a:r>
              <a:rPr lang="ru-RU"/>
              <a:t>Европско удружење кардиолога и Америчко удружење за кардиологију, </a:t>
            </a:r>
            <a:r>
              <a:rPr lang="en-US" b="1"/>
              <a:t>кардилошку рехабилитацију </a:t>
            </a:r>
            <a:r>
              <a:rPr lang="ru-RU"/>
              <a:t>препоручују у лечењу кардиоваскуларних пацијената (ниво препорука I).</a:t>
            </a:r>
          </a:p>
        </p:txBody>
      </p:sp>
      <p:sp>
        <p:nvSpPr>
          <p:cNvPr id="30724" name="Slide Number Placeholder 3"/>
          <p:cNvSpPr>
            <a:spLocks noGrp="1"/>
          </p:cNvSpPr>
          <p:nvPr>
            <p:ph type="sldNum" sz="quarter" idx="10"/>
          </p:nvPr>
        </p:nvSpPr>
        <p:spPr>
          <a:noFill/>
          <a:ln>
            <a:miter lim="800000"/>
            <a:headEnd/>
            <a:tailEnd/>
          </a:ln>
        </p:spPr>
        <p:txBody>
          <a:bodyPr/>
          <a:lstStyle/>
          <a:p>
            <a:fld id="{A3CEDEAA-BB09-4C40-AB38-36ECD0309894}" type="slidenum">
              <a:rPr lang="en-US" altLang="en-US" smtClean="0">
                <a:cs typeface="Arial" pitchFamily="34" charset="0"/>
              </a:rPr>
              <a:pPr/>
              <a:t>27</a:t>
            </a:fld>
            <a:endParaRPr lang="en-US" altLang="en-US">
              <a:cs typeface="Arial" pitchFamily="34" charset="0"/>
            </a:endParaRPr>
          </a:p>
        </p:txBody>
      </p:sp>
      <p:sp>
        <p:nvSpPr>
          <p:cNvPr id="30725" name="Rectangle 4"/>
          <p:cNvSpPr>
            <a:spLocks noChangeArrowheads="1"/>
          </p:cNvSpPr>
          <p:nvPr/>
        </p:nvSpPr>
        <p:spPr bwMode="auto">
          <a:xfrm>
            <a:off x="304800" y="5486400"/>
            <a:ext cx="8534400" cy="830263"/>
          </a:xfrm>
          <a:prstGeom prst="rect">
            <a:avLst/>
          </a:prstGeom>
          <a:noFill/>
          <a:ln w="9525">
            <a:noFill/>
            <a:miter lim="800000"/>
            <a:headEnd/>
            <a:tailEnd/>
          </a:ln>
        </p:spPr>
        <p:txBody>
          <a:bodyPr>
            <a:spAutoFit/>
          </a:bodyPr>
          <a:lstStyle/>
          <a:p>
            <a:r>
              <a:rPr lang="en-US" sz="1200"/>
              <a:t>European Association of Cardiovascular Prevention and Rehabilitation Committee for Science Guidelines. EACPR, Corrà U, Piepoli MF, Carré F, Heuschmann P, Hoffmann U, Verschuren M, et al. Secondary prevention through cardiac rehabilitation: physical activity counseling and exercise training: key components of the position paper from the Cardiac Rehabilitation Section of the European Association of Cardiovascular Prevention and Rehabilitation. Eur. Heart J. 2010;(16): 1967-74.</a:t>
            </a:r>
          </a:p>
        </p:txBody>
      </p:sp>
    </p:spTree>
  </p:cSld>
  <p:clrMapOvr>
    <a:masterClrMapping/>
  </p:clrMapOvr>
  <p:transition advTm="17674"/>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ru-RU" sz="3600" b="1"/>
              <a:t>Индикације за рехабилитацију</a:t>
            </a:r>
            <a:endParaRPr lang="en-US" sz="3600" b="1"/>
          </a:p>
        </p:txBody>
      </p:sp>
      <p:sp>
        <p:nvSpPr>
          <p:cNvPr id="31747" name="Content Placeholder 2" descr="Rectangle: Click to edit Master text styles&#10;Second level&#10;Third level&#10;Fourth level&#10;Fifth level"/>
          <p:cNvSpPr>
            <a:spLocks noGrp="1"/>
          </p:cNvSpPr>
          <p:nvPr>
            <p:ph idx="1"/>
          </p:nvPr>
        </p:nvSpPr>
        <p:spPr/>
        <p:txBody>
          <a:bodyPr/>
          <a:lstStyle/>
          <a:p>
            <a:pPr>
              <a:buFont typeface="Tahoma" pitchFamily="34" charset="0"/>
              <a:buAutoNum type="arabicParenR"/>
            </a:pPr>
            <a:r>
              <a:rPr lang="ru-RU"/>
              <a:t>Инфаркт миокарда</a:t>
            </a:r>
          </a:p>
          <a:p>
            <a:pPr>
              <a:buFont typeface="Tahoma" pitchFamily="34" charset="0"/>
              <a:buAutoNum type="arabicParenR"/>
            </a:pPr>
            <a:r>
              <a:rPr lang="ru-RU"/>
              <a:t>Стања после перкутане коронарне интервенције (ПЦИ, </a:t>
            </a:r>
            <a:r>
              <a:rPr lang="en-US"/>
              <a:t>engl. Percutaneous Coronary Intervention)</a:t>
            </a:r>
            <a:endParaRPr lang="ru-RU"/>
          </a:p>
          <a:p>
            <a:pPr>
              <a:buFont typeface="Tahoma" pitchFamily="34" charset="0"/>
              <a:buAutoNum type="arabicParenR"/>
            </a:pPr>
            <a:r>
              <a:rPr lang="ru-RU"/>
              <a:t>Хируршка реваскуларизација (ЦАБГ, </a:t>
            </a:r>
            <a:r>
              <a:rPr lang="en-US"/>
              <a:t>engl. Coronary artery bypass grafting)</a:t>
            </a:r>
            <a:endParaRPr lang="ru-RU"/>
          </a:p>
          <a:p>
            <a:pPr>
              <a:buFont typeface="Tahoma" pitchFamily="34" charset="0"/>
              <a:buAutoNum type="arabicParenR"/>
            </a:pPr>
            <a:r>
              <a:rPr lang="ru-RU"/>
              <a:t>Хируршке интервенције на срцу (корекција или замена залистака вештачким, стања после корекције конгениталних мана срца, трансплантација срца)</a:t>
            </a:r>
            <a:endParaRPr lang="en-US"/>
          </a:p>
          <a:p>
            <a:endParaRPr lang="en-US"/>
          </a:p>
        </p:txBody>
      </p:sp>
      <p:sp>
        <p:nvSpPr>
          <p:cNvPr id="31748" name="Slide Number Placeholder 3"/>
          <p:cNvSpPr>
            <a:spLocks noGrp="1"/>
          </p:cNvSpPr>
          <p:nvPr>
            <p:ph type="sldNum" sz="quarter" idx="10"/>
          </p:nvPr>
        </p:nvSpPr>
        <p:spPr>
          <a:noFill/>
          <a:ln>
            <a:miter lim="800000"/>
            <a:headEnd/>
            <a:tailEnd/>
          </a:ln>
        </p:spPr>
        <p:txBody>
          <a:bodyPr/>
          <a:lstStyle/>
          <a:p>
            <a:fld id="{50E3DC2B-88E0-4005-BCCF-EE973A0CB20B}" type="slidenum">
              <a:rPr lang="en-US" altLang="en-US" smtClean="0">
                <a:cs typeface="Arial" pitchFamily="34" charset="0"/>
              </a:rPr>
              <a:pPr/>
              <a:t>28</a:t>
            </a:fld>
            <a:endParaRPr lang="en-US" altLang="en-US">
              <a:cs typeface="Arial" pitchFamily="34" charset="0"/>
            </a:endParaRPr>
          </a:p>
        </p:txBody>
      </p:sp>
    </p:spTree>
  </p:cSld>
  <p:clrMapOvr>
    <a:masterClrMapping/>
  </p:clrMapOvr>
  <p:transition advTm="23749"/>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ctrTitle"/>
          </p:nvPr>
        </p:nvSpPr>
        <p:spPr>
          <a:xfrm>
            <a:off x="1143000" y="3810000"/>
            <a:ext cx="7010400" cy="1143000"/>
          </a:xfrm>
        </p:spPr>
        <p:txBody>
          <a:bodyPr/>
          <a:lstStyle/>
          <a:p>
            <a:pPr algn="r"/>
            <a:r>
              <a:rPr lang="en-US" b="1"/>
              <a:t>Рехабилитација након инфаркта миокарда </a:t>
            </a:r>
          </a:p>
        </p:txBody>
      </p:sp>
      <p:pic>
        <p:nvPicPr>
          <p:cNvPr id="32771" name="Picture 3" descr="C:\Users\User\Desktop\images.jpg"/>
          <p:cNvPicPr>
            <a:picLocks noChangeAspect="1" noChangeArrowheads="1"/>
          </p:cNvPicPr>
          <p:nvPr/>
        </p:nvPicPr>
        <p:blipFill>
          <a:blip r:embed="rId2"/>
          <a:srcRect/>
          <a:stretch>
            <a:fillRect/>
          </a:stretch>
        </p:blipFill>
        <p:spPr bwMode="auto">
          <a:xfrm>
            <a:off x="6324600" y="381000"/>
            <a:ext cx="2143125" cy="2143125"/>
          </a:xfrm>
          <a:prstGeom prst="rect">
            <a:avLst/>
          </a:prstGeom>
          <a:noFill/>
          <a:ln w="9525">
            <a:noFill/>
            <a:miter lim="800000"/>
            <a:headEnd/>
            <a:tailEnd/>
          </a:ln>
        </p:spPr>
      </p:pic>
    </p:spTree>
  </p:cSld>
  <p:clrMapOvr>
    <a:masterClrMapping/>
  </p:clrMapOvr>
  <p:transition advTm="10075"/>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sr-Cyrl-CS" sz="3600" b="1"/>
              <a:t>Начин полагања испита и оцењивања</a:t>
            </a:r>
            <a:endParaRPr lang="en-US" sz="3600"/>
          </a:p>
        </p:txBody>
      </p:sp>
      <p:sp>
        <p:nvSpPr>
          <p:cNvPr id="6147" name="Slide Number Placeholder 3"/>
          <p:cNvSpPr>
            <a:spLocks noGrp="1"/>
          </p:cNvSpPr>
          <p:nvPr>
            <p:ph type="sldNum" sz="quarter" idx="10"/>
          </p:nvPr>
        </p:nvSpPr>
        <p:spPr>
          <a:noFill/>
          <a:ln>
            <a:miter lim="800000"/>
            <a:headEnd/>
            <a:tailEnd/>
          </a:ln>
        </p:spPr>
        <p:txBody>
          <a:bodyPr/>
          <a:lstStyle/>
          <a:p>
            <a:fld id="{817CE814-5777-46A3-B1F0-383EF07929E7}" type="slidenum">
              <a:rPr lang="en-US" altLang="en-US" smtClean="0">
                <a:cs typeface="Arial" pitchFamily="34" charset="0"/>
              </a:rPr>
              <a:pPr/>
              <a:t>3</a:t>
            </a:fld>
            <a:endParaRPr lang="en-US" altLang="en-US">
              <a:cs typeface="Arial" pitchFamily="34" charset="0"/>
            </a:endParaRPr>
          </a:p>
        </p:txBody>
      </p:sp>
      <p:graphicFrame>
        <p:nvGraphicFramePr>
          <p:cNvPr id="5" name="Content Placeholder 3"/>
          <p:cNvGraphicFramePr>
            <a:graphicFrameLocks noGrp="1"/>
          </p:cNvGraphicFramePr>
          <p:nvPr/>
        </p:nvGraphicFramePr>
        <p:xfrm>
          <a:off x="381000" y="2438400"/>
          <a:ext cx="8305800" cy="2987040"/>
        </p:xfrm>
        <a:graphic>
          <a:graphicData uri="http://schemas.openxmlformats.org/drawingml/2006/table">
            <a:tbl>
              <a:tblPr/>
              <a:tblGrid>
                <a:gridCol w="2743200">
                  <a:extLst>
                    <a:ext uri="{9D8B030D-6E8A-4147-A177-3AD203B41FA5}">
                      <a16:colId xmlns:a16="http://schemas.microsoft.com/office/drawing/2014/main" xmlns="" val="20000"/>
                    </a:ext>
                  </a:extLst>
                </a:gridCol>
                <a:gridCol w="1684338">
                  <a:extLst>
                    <a:ext uri="{9D8B030D-6E8A-4147-A177-3AD203B41FA5}">
                      <a16:colId xmlns:a16="http://schemas.microsoft.com/office/drawing/2014/main" xmlns="" val="20001"/>
                    </a:ext>
                  </a:extLst>
                </a:gridCol>
                <a:gridCol w="2790825">
                  <a:extLst>
                    <a:ext uri="{9D8B030D-6E8A-4147-A177-3AD203B41FA5}">
                      <a16:colId xmlns:a16="http://schemas.microsoft.com/office/drawing/2014/main" xmlns="" val="20002"/>
                    </a:ext>
                  </a:extLst>
                </a:gridCol>
                <a:gridCol w="1087437">
                  <a:extLst>
                    <a:ext uri="{9D8B030D-6E8A-4147-A177-3AD203B41FA5}">
                      <a16:colId xmlns:a16="http://schemas.microsoft.com/office/drawing/2014/main" xmlns="" val="20003"/>
                    </a:ext>
                  </a:extLst>
                </a:gridCol>
              </a:tblGrid>
              <a:tr h="0">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400" b="1" i="0" u="none" strike="noStrike" cap="none" normalizeH="0" baseline="0">
                          <a:ln>
                            <a:noFill/>
                          </a:ln>
                          <a:solidFill>
                            <a:schemeClr val="tx1"/>
                          </a:solidFill>
                          <a:effectLst/>
                          <a:latin typeface="Times New Roman" pitchFamily="16" charset="0"/>
                          <a:cs typeface="Times New Roman" pitchFamily="16" charset="0"/>
                        </a:rPr>
                        <a:t>Оцена  знања (максимални број поена 100)</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400" b="1" i="0" u="none" strike="noStrike" cap="none" normalizeH="0" baseline="0">
                          <a:ln>
                            <a:noFill/>
                          </a:ln>
                          <a:solidFill>
                            <a:schemeClr val="tx1"/>
                          </a:solidFill>
                          <a:effectLst/>
                          <a:latin typeface="Times New Roman" pitchFamily="16" charset="0"/>
                          <a:cs typeface="Times New Roman" pitchFamily="16" charset="0"/>
                        </a:rPr>
                        <a:t>Предиспитне обавезе</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a:ln>
                            <a:noFill/>
                          </a:ln>
                          <a:solidFill>
                            <a:schemeClr val="tx1"/>
                          </a:solidFill>
                          <a:effectLst/>
                          <a:latin typeface="Times New Roman" pitchFamily="16" charset="0"/>
                          <a:cs typeface="Times New Roman" pitchFamily="16" charset="0"/>
                        </a:rPr>
                        <a:t>поена</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Cyrl-CS" sz="2400" b="1" i="0" u="none" strike="noStrike" cap="none" normalizeH="0" baseline="0">
                          <a:ln>
                            <a:noFill/>
                          </a:ln>
                          <a:solidFill>
                            <a:schemeClr val="tx1"/>
                          </a:solidFill>
                          <a:effectLst/>
                          <a:latin typeface="Times New Roman" pitchFamily="16" charset="0"/>
                          <a:cs typeface="Times New Roman" pitchFamily="16" charset="0"/>
                        </a:rPr>
                        <a:t>Завршни испит </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a:ln>
                            <a:noFill/>
                          </a:ln>
                          <a:solidFill>
                            <a:schemeClr val="tx1"/>
                          </a:solidFill>
                          <a:effectLst/>
                          <a:latin typeface="Times New Roman" pitchFamily="16" charset="0"/>
                          <a:cs typeface="Times New Roman" pitchFamily="16" charset="0"/>
                        </a:rPr>
                        <a:t>поена</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400" b="0" i="0" u="none" strike="noStrike" cap="none" normalizeH="0" baseline="0">
                          <a:ln>
                            <a:noFill/>
                          </a:ln>
                          <a:solidFill>
                            <a:schemeClr val="tx1"/>
                          </a:solidFill>
                          <a:effectLst/>
                          <a:latin typeface="Times New Roman" pitchFamily="16" charset="0"/>
                          <a:cs typeface="Times New Roman" pitchFamily="16" charset="0"/>
                        </a:rPr>
                        <a:t>активност у току предавања</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800" b="1" i="0" u="none" strike="noStrike" cap="none" normalizeH="0" baseline="0">
                          <a:ln>
                            <a:noFill/>
                          </a:ln>
                          <a:solidFill>
                            <a:schemeClr val="tx1"/>
                          </a:solidFill>
                          <a:effectLst/>
                          <a:latin typeface="Times New Roman" pitchFamily="16" charset="0"/>
                          <a:cs typeface="Times New Roman" pitchFamily="16" charset="0"/>
                        </a:rPr>
                        <a:t>5</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Cyrl-BA" sz="2400" b="0" i="0" u="none" strike="noStrike" cap="none" normalizeH="0" baseline="0">
                          <a:ln>
                            <a:noFill/>
                          </a:ln>
                          <a:solidFill>
                            <a:schemeClr val="tx1"/>
                          </a:solidFill>
                          <a:effectLst/>
                          <a:latin typeface="Times New Roman" pitchFamily="16" charset="0"/>
                          <a:cs typeface="Times New Roman" pitchFamily="16" charset="0"/>
                        </a:rPr>
                        <a:t>Практични део испита</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a:ln>
                            <a:noFill/>
                          </a:ln>
                          <a:solidFill>
                            <a:schemeClr val="tx1"/>
                          </a:solidFill>
                          <a:effectLst/>
                          <a:latin typeface="Times New Roman" pitchFamily="16" charset="0"/>
                          <a:cs typeface="Times New Roman" pitchFamily="16" charset="0"/>
                        </a:rPr>
                        <a:t>40</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400" b="0" i="0" u="none" strike="noStrike" cap="none" normalizeH="0" baseline="0">
                          <a:ln>
                            <a:noFill/>
                          </a:ln>
                          <a:solidFill>
                            <a:schemeClr val="tx1"/>
                          </a:solidFill>
                          <a:effectLst/>
                          <a:latin typeface="Times New Roman" pitchFamily="16" charset="0"/>
                          <a:cs typeface="Times New Roman" pitchFamily="16" charset="0"/>
                        </a:rPr>
                        <a:t>практична настава</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800" b="1" i="0" u="none" strike="noStrike" cap="none" normalizeH="0" baseline="0">
                          <a:ln>
                            <a:noFill/>
                          </a:ln>
                          <a:solidFill>
                            <a:schemeClr val="tx1"/>
                          </a:solidFill>
                          <a:effectLst/>
                          <a:latin typeface="Times New Roman" pitchFamily="16" charset="0"/>
                          <a:cs typeface="Times New Roman" pitchFamily="16" charset="0"/>
                        </a:rPr>
                        <a:t>5</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r-Cyrl-CS" sz="2400" b="0" i="0" u="none" strike="noStrike" cap="none" normalizeH="0" baseline="0">
                          <a:ln>
                            <a:noFill/>
                          </a:ln>
                          <a:solidFill>
                            <a:schemeClr val="tx1"/>
                          </a:solidFill>
                          <a:effectLst/>
                          <a:latin typeface="Times New Roman" pitchFamily="16" charset="0"/>
                          <a:cs typeface="Times New Roman" pitchFamily="16" charset="0"/>
                        </a:rPr>
                        <a:t>усмени испит</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a:ln>
                            <a:noFill/>
                          </a:ln>
                          <a:solidFill>
                            <a:schemeClr val="tx1"/>
                          </a:solidFill>
                          <a:effectLst/>
                          <a:latin typeface="Times New Roman" pitchFamily="16" charset="0"/>
                          <a:cs typeface="Times New Roman" pitchFamily="16" charset="0"/>
                        </a:rPr>
                        <a:t>40</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2400" b="0" i="0" u="none" strike="noStrike" cap="none" normalizeH="0" baseline="0">
                          <a:ln>
                            <a:noFill/>
                          </a:ln>
                          <a:solidFill>
                            <a:schemeClr val="tx1"/>
                          </a:solidFill>
                          <a:effectLst/>
                          <a:latin typeface="Times New Roman" pitchFamily="16" charset="0"/>
                          <a:cs typeface="Times New Roman" pitchFamily="16" charset="0"/>
                        </a:rPr>
                        <a:t>тестови (колоквијуми)</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BA" sz="2800" b="1" i="0" u="none" strike="noStrike" cap="none" normalizeH="0" baseline="0">
                          <a:ln>
                            <a:noFill/>
                          </a:ln>
                          <a:solidFill>
                            <a:schemeClr val="tx1"/>
                          </a:solidFill>
                          <a:effectLst/>
                          <a:latin typeface="Times New Roman" pitchFamily="16" charset="0"/>
                          <a:cs typeface="Times New Roman" pitchFamily="16" charset="0"/>
                        </a:rPr>
                        <a:t>10</a:t>
                      </a: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r-Cyrl-CS" sz="24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Times New Roman" pitchFamily="16" charset="0"/>
                        <a:cs typeface="Times New Roman" pitchFamily="16"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Tree>
  </p:cSld>
  <p:clrMapOvr>
    <a:masterClrMapping/>
  </p:clrMapOvr>
  <p:transition advTm="28503"/>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4000" b="1"/>
              <a:t>Инфаркт миокарда</a:t>
            </a:r>
          </a:p>
        </p:txBody>
      </p:sp>
      <p:sp>
        <p:nvSpPr>
          <p:cNvPr id="33795" name="Content Placeholder 2" descr="Rectangle: Click to edit Master text styles&#10;Second level&#10;Third level&#10;Fourth level&#10;Fifth level"/>
          <p:cNvSpPr>
            <a:spLocks noGrp="1"/>
          </p:cNvSpPr>
          <p:nvPr>
            <p:ph idx="1"/>
          </p:nvPr>
        </p:nvSpPr>
        <p:spPr/>
        <p:txBody>
          <a:bodyPr/>
          <a:lstStyle/>
          <a:p>
            <a:r>
              <a:rPr lang="en-US"/>
              <a:t>Подразумева оштећење и изумирање ћелија срчаног мишића због поремећаја циркулације.</a:t>
            </a:r>
          </a:p>
          <a:p>
            <a:endParaRPr lang="en-US"/>
          </a:p>
          <a:p>
            <a:r>
              <a:rPr lang="en-US"/>
              <a:t>Главни симптом: бол у грудима (у виду стезања иза грудне кости), постепено се појачава и шири према левој руци, доњу вилицу и стомак. </a:t>
            </a:r>
          </a:p>
          <a:p>
            <a:r>
              <a:rPr lang="en-US"/>
              <a:t>Затим гушење, губитак свести, мучнина и повраћање, малаксалост и презнојавање</a:t>
            </a:r>
          </a:p>
          <a:p>
            <a:r>
              <a:rPr lang="en-US"/>
              <a:t>”Неми” инфаркти</a:t>
            </a:r>
          </a:p>
          <a:p>
            <a:endParaRPr lang="en-US"/>
          </a:p>
        </p:txBody>
      </p:sp>
      <p:sp>
        <p:nvSpPr>
          <p:cNvPr id="33796" name="Slide Number Placeholder 3"/>
          <p:cNvSpPr>
            <a:spLocks noGrp="1"/>
          </p:cNvSpPr>
          <p:nvPr>
            <p:ph type="sldNum" sz="quarter" idx="10"/>
          </p:nvPr>
        </p:nvSpPr>
        <p:spPr>
          <a:noFill/>
          <a:ln>
            <a:miter lim="800000"/>
            <a:headEnd/>
            <a:tailEnd/>
          </a:ln>
        </p:spPr>
        <p:txBody>
          <a:bodyPr/>
          <a:lstStyle/>
          <a:p>
            <a:fld id="{063F74FF-B3A6-4DA9-8033-FD64C562BC9F}" type="slidenum">
              <a:rPr lang="en-US" altLang="en-US" smtClean="0">
                <a:cs typeface="Arial" pitchFamily="34" charset="0"/>
              </a:rPr>
              <a:pPr/>
              <a:t>30</a:t>
            </a:fld>
            <a:endParaRPr lang="en-US" altLang="en-US">
              <a:cs typeface="Arial" pitchFamily="34" charset="0"/>
            </a:endParaRPr>
          </a:p>
        </p:txBody>
      </p:sp>
    </p:spTree>
  </p:cSld>
  <p:clrMapOvr>
    <a:masterClrMapping/>
  </p:clrMapOvr>
  <p:transition advTm="34974"/>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z="4000" b="1"/>
              <a:t>Клиничка слика</a:t>
            </a:r>
          </a:p>
        </p:txBody>
      </p:sp>
      <p:sp>
        <p:nvSpPr>
          <p:cNvPr id="34819" name="Content Placeholder 2" descr="Rectangle: Click to edit Master text styles&#10;Second level&#10;Third level&#10;Fourth level&#10;Fifth level"/>
          <p:cNvSpPr>
            <a:spLocks noGrp="1"/>
          </p:cNvSpPr>
          <p:nvPr>
            <p:ph idx="1"/>
          </p:nvPr>
        </p:nvSpPr>
        <p:spPr/>
        <p:txBody>
          <a:bodyPr/>
          <a:lstStyle/>
          <a:p>
            <a:r>
              <a:rPr lang="en-US"/>
              <a:t>Ретростернални бол- у миру, сну и при напору; траје дуже од 30 мин и дуже и не реагује на НГЛ</a:t>
            </a:r>
          </a:p>
          <a:p>
            <a:r>
              <a:rPr lang="en-US"/>
              <a:t>ЕКГ промене - </a:t>
            </a:r>
            <a:r>
              <a:rPr lang="ru-RU"/>
              <a:t>најранија видљива промена на ЕКГ-у је елевација СТ-сегмента, као и појава Q-зупца.</a:t>
            </a:r>
            <a:endParaRPr lang="sr-Latn-CS"/>
          </a:p>
          <a:p>
            <a:r>
              <a:rPr lang="en-US"/>
              <a:t>Пораст срчаних ензима у серуму - </a:t>
            </a:r>
            <a:r>
              <a:rPr lang="ru-RU"/>
              <a:t>за дијагнозу срчаног инфаркта сматра се ензим креатин-киназа (ЦК), одн. фракција ЦК-МБ.</a:t>
            </a:r>
          </a:p>
          <a:p>
            <a:r>
              <a:rPr lang="ru-RU"/>
              <a:t>- тропонин, лактат дехидрогеназа (ЛДХ), аспартат трансаминаза (АСТ)</a:t>
            </a:r>
            <a:endParaRPr lang="en-US"/>
          </a:p>
        </p:txBody>
      </p:sp>
      <p:sp>
        <p:nvSpPr>
          <p:cNvPr id="34820" name="Slide Number Placeholder 3"/>
          <p:cNvSpPr>
            <a:spLocks noGrp="1"/>
          </p:cNvSpPr>
          <p:nvPr>
            <p:ph type="sldNum" sz="quarter" idx="10"/>
          </p:nvPr>
        </p:nvSpPr>
        <p:spPr>
          <a:noFill/>
          <a:ln>
            <a:miter lim="800000"/>
            <a:headEnd/>
            <a:tailEnd/>
          </a:ln>
        </p:spPr>
        <p:txBody>
          <a:bodyPr/>
          <a:lstStyle/>
          <a:p>
            <a:fld id="{16FCB855-08DF-4A4C-9E94-3F69148A926A}" type="slidenum">
              <a:rPr lang="en-US" altLang="en-US" smtClean="0">
                <a:cs typeface="Arial" pitchFamily="34" charset="0"/>
              </a:rPr>
              <a:pPr/>
              <a:t>31</a:t>
            </a:fld>
            <a:endParaRPr lang="en-US" altLang="en-US">
              <a:cs typeface="Arial" pitchFamily="34" charset="0"/>
            </a:endParaRPr>
          </a:p>
        </p:txBody>
      </p:sp>
    </p:spTree>
  </p:cSld>
  <p:clrMapOvr>
    <a:masterClrMapping/>
  </p:clrMapOvr>
  <p:transition advTm="73862"/>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z="3600" b="1"/>
              <a:t>Почеци рехабилитације након АИМ</a:t>
            </a:r>
          </a:p>
        </p:txBody>
      </p:sp>
      <p:sp>
        <p:nvSpPr>
          <p:cNvPr id="35843" name="Content Placeholder 2" descr="Rectangle: Click to edit Master text styles&#10;Second level&#10;Third level&#10;Fourth level&#10;Fifth level"/>
          <p:cNvSpPr>
            <a:spLocks noGrp="1"/>
          </p:cNvSpPr>
          <p:nvPr>
            <p:ph idx="1"/>
          </p:nvPr>
        </p:nvSpPr>
        <p:spPr/>
        <p:txBody>
          <a:bodyPr/>
          <a:lstStyle/>
          <a:p>
            <a:r>
              <a:rPr lang="en-US"/>
              <a:t>Од 1951. Левин (</a:t>
            </a:r>
            <a:r>
              <a:rPr lang="sr-Latn-CS"/>
              <a:t>Levine)</a:t>
            </a:r>
            <a:r>
              <a:rPr lang="en-US"/>
              <a:t> и Ловн</a:t>
            </a:r>
            <a:r>
              <a:rPr lang="sr-Latn-CS"/>
              <a:t> (Lown) </a:t>
            </a:r>
            <a:r>
              <a:rPr lang="en-US"/>
              <a:t>препоручили су рану мобилизацију пацијената након АИМ започиње нова ера у кардилошкој рехабилитацији</a:t>
            </a:r>
          </a:p>
          <a:p>
            <a:r>
              <a:rPr lang="en-US"/>
              <a:t>До тада се сматрало да пацијент треба да мирује најмање  6 недеља</a:t>
            </a:r>
          </a:p>
          <a:p>
            <a:r>
              <a:rPr lang="en-US"/>
              <a:t>Утвђене су штетне последице дуготрајног мировања: ↓ мишићне масе скелетне мускулатуре, ↓ контрактилности, </a:t>
            </a:r>
            <a:r>
              <a:rPr lang="en-US">
                <a:cs typeface="Tahoma" pitchFamily="34" charset="0"/>
              </a:rPr>
              <a:t>↑ коагулабилних својстава крви (склоност ка тромбози), оштећење вазомоторног постураног рефлекса, негативни азотни биланс, демијелинизација костију.</a:t>
            </a:r>
            <a:r>
              <a:rPr lang="en-US"/>
              <a:t>  </a:t>
            </a:r>
          </a:p>
        </p:txBody>
      </p:sp>
      <p:sp>
        <p:nvSpPr>
          <p:cNvPr id="35844" name="Slide Number Placeholder 3"/>
          <p:cNvSpPr>
            <a:spLocks noGrp="1"/>
          </p:cNvSpPr>
          <p:nvPr>
            <p:ph type="sldNum" sz="quarter" idx="10"/>
          </p:nvPr>
        </p:nvSpPr>
        <p:spPr>
          <a:noFill/>
          <a:ln>
            <a:miter lim="800000"/>
            <a:headEnd/>
            <a:tailEnd/>
          </a:ln>
        </p:spPr>
        <p:txBody>
          <a:bodyPr/>
          <a:lstStyle/>
          <a:p>
            <a:fld id="{AEF9DAA2-79F4-4F03-8C0D-C4ADAE5963B7}" type="slidenum">
              <a:rPr lang="en-US" altLang="en-US" smtClean="0">
                <a:cs typeface="Arial" pitchFamily="34" charset="0"/>
              </a:rPr>
              <a:pPr/>
              <a:t>32</a:t>
            </a:fld>
            <a:endParaRPr lang="en-US" altLang="en-US">
              <a:cs typeface="Arial" pitchFamily="34" charset="0"/>
            </a:endParaRPr>
          </a:p>
        </p:txBody>
      </p:sp>
    </p:spTree>
  </p:cSld>
  <p:clrMapOvr>
    <a:masterClrMapping/>
  </p:clrMapOvr>
  <p:transition advTm="45011"/>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3600" b="1"/>
              <a:t>Кардилошка рехабилитација</a:t>
            </a:r>
          </a:p>
        </p:txBody>
      </p:sp>
      <p:sp>
        <p:nvSpPr>
          <p:cNvPr id="36867" name="Content Placeholder 2" descr="Rectangle: Click to edit Master text styles&#10;Second level&#10;Third level&#10;Fourth level&#10;Fifth level"/>
          <p:cNvSpPr>
            <a:spLocks noGrp="1"/>
          </p:cNvSpPr>
          <p:nvPr>
            <p:ph idx="1"/>
          </p:nvPr>
        </p:nvSpPr>
        <p:spPr>
          <a:xfrm>
            <a:off x="838200" y="1676400"/>
            <a:ext cx="8305800" cy="4114800"/>
          </a:xfrm>
        </p:spPr>
        <p:txBody>
          <a:bodyPr/>
          <a:lstStyle/>
          <a:p>
            <a:r>
              <a:rPr lang="ru-RU"/>
              <a:t>Подразумева тимски рад.</a:t>
            </a:r>
          </a:p>
          <a:p>
            <a:r>
              <a:rPr lang="ru-RU"/>
              <a:t>Чланови тима: лекар интерниста-кардиолог, лекар физијатар, психолог, медицинска сестра (техничар), физиотерапеут и дијететичар.</a:t>
            </a:r>
          </a:p>
          <a:p>
            <a:r>
              <a:rPr lang="ru-RU"/>
              <a:t>Током спровођења КТХ програма прати се изглед пацијента, срчана фреквенца и ТА притисак пре, за време и после спроведеног прописаног ктх програма.</a:t>
            </a:r>
          </a:p>
          <a:p>
            <a:r>
              <a:rPr lang="ru-RU"/>
              <a:t>Разлика између пулса и тензије на почетку и накрају вежби може указати на добро или лоше оптрећење болесника. </a:t>
            </a:r>
          </a:p>
          <a:p>
            <a:r>
              <a:rPr lang="ru-RU"/>
              <a:t>Обично након вежби региструје се пораст фреквенце до 10 откуцаја у односу на почетну вредност.</a:t>
            </a:r>
            <a:endParaRPr lang="en-US"/>
          </a:p>
        </p:txBody>
      </p:sp>
      <p:sp>
        <p:nvSpPr>
          <p:cNvPr id="36868" name="Slide Number Placeholder 3"/>
          <p:cNvSpPr>
            <a:spLocks noGrp="1"/>
          </p:cNvSpPr>
          <p:nvPr>
            <p:ph type="sldNum" sz="quarter" idx="10"/>
          </p:nvPr>
        </p:nvSpPr>
        <p:spPr>
          <a:noFill/>
          <a:ln>
            <a:miter lim="800000"/>
            <a:headEnd/>
            <a:tailEnd/>
          </a:ln>
        </p:spPr>
        <p:txBody>
          <a:bodyPr/>
          <a:lstStyle/>
          <a:p>
            <a:fld id="{22CBC34D-8146-4000-8F2C-CF097B4BBBD4}" type="slidenum">
              <a:rPr lang="en-US" altLang="en-US" smtClean="0">
                <a:cs typeface="Arial" pitchFamily="34" charset="0"/>
              </a:rPr>
              <a:pPr/>
              <a:t>33</a:t>
            </a:fld>
            <a:endParaRPr lang="en-US" altLang="en-US">
              <a:cs typeface="Arial" pitchFamily="34" charset="0"/>
            </a:endParaRPr>
          </a:p>
        </p:txBody>
      </p:sp>
    </p:spTree>
  </p:cSld>
  <p:clrMapOvr>
    <a:masterClrMapping/>
  </p:clrMapOvr>
  <p:transition advTm="4049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z="3200" b="1">
                <a:solidFill>
                  <a:srgbClr val="FF0000"/>
                </a:solidFill>
              </a:rPr>
              <a:t>Услови за почетак медицинске рехабилитације:</a:t>
            </a:r>
            <a:r>
              <a:rPr lang="en-US" sz="3200">
                <a:solidFill>
                  <a:srgbClr val="FF0000"/>
                </a:solidFill>
              </a:rPr>
              <a:t> </a:t>
            </a:r>
          </a:p>
        </p:txBody>
      </p:sp>
      <p:sp>
        <p:nvSpPr>
          <p:cNvPr id="37891" name="Content Placeholder 2" descr="Rectangle: Click to edit Master text styles&#10;Second level&#10;Third level&#10;Fourth level&#10;Fifth level"/>
          <p:cNvSpPr>
            <a:spLocks noGrp="1"/>
          </p:cNvSpPr>
          <p:nvPr>
            <p:ph idx="1"/>
          </p:nvPr>
        </p:nvSpPr>
        <p:spPr/>
        <p:txBody>
          <a:bodyPr/>
          <a:lstStyle/>
          <a:p>
            <a:pPr eaLnBrk="1" hangingPunct="1">
              <a:lnSpc>
                <a:spcPct val="80000"/>
              </a:lnSpc>
            </a:pPr>
            <a:r>
              <a:rPr lang="en-US"/>
              <a:t>одсуство бола последња  24 часа,</a:t>
            </a:r>
          </a:p>
          <a:p>
            <a:pPr eaLnBrk="1" hangingPunct="1">
              <a:lnSpc>
                <a:spcPct val="80000"/>
              </a:lnSpc>
            </a:pPr>
            <a:endParaRPr lang="sr-Latn-CS"/>
          </a:p>
          <a:p>
            <a:pPr eaLnBrk="1" hangingPunct="1">
              <a:lnSpc>
                <a:spcPct val="80000"/>
              </a:lnSpc>
            </a:pPr>
            <a:r>
              <a:rPr lang="en-US"/>
              <a:t>завршена еволуција инфаркта (према ЕКГ и биохуморалном налазу),</a:t>
            </a:r>
          </a:p>
          <a:p>
            <a:pPr eaLnBrk="1" hangingPunct="1">
              <a:lnSpc>
                <a:spcPct val="80000"/>
              </a:lnSpc>
            </a:pPr>
            <a:endParaRPr lang="sr-Latn-CS"/>
          </a:p>
          <a:p>
            <a:pPr eaLnBrk="1" hangingPunct="1">
              <a:lnSpc>
                <a:spcPct val="80000"/>
              </a:lnSpc>
            </a:pPr>
            <a:r>
              <a:rPr lang="en-US"/>
              <a:t>стабилне вредности ТА последња 24 часа,</a:t>
            </a:r>
          </a:p>
          <a:p>
            <a:pPr eaLnBrk="1" hangingPunct="1">
              <a:lnSpc>
                <a:spcPct val="80000"/>
              </a:lnSpc>
            </a:pPr>
            <a:endParaRPr lang="sr-Latn-CS"/>
          </a:p>
          <a:p>
            <a:pPr eaLnBrk="1" hangingPunct="1">
              <a:lnSpc>
                <a:spcPct val="80000"/>
              </a:lnSpc>
            </a:pPr>
            <a:r>
              <a:rPr lang="en-US"/>
              <a:t>одсуство знакова срчане инсуфицијенције,</a:t>
            </a:r>
          </a:p>
          <a:p>
            <a:pPr eaLnBrk="1" hangingPunct="1">
              <a:lnSpc>
                <a:spcPct val="80000"/>
              </a:lnSpc>
            </a:pPr>
            <a:endParaRPr lang="sr-Latn-CS"/>
          </a:p>
          <a:p>
            <a:pPr eaLnBrk="1" hangingPunct="1">
              <a:lnSpc>
                <a:spcPct val="80000"/>
              </a:lnSpc>
            </a:pPr>
            <a:r>
              <a:rPr lang="en-US"/>
              <a:t>одсуство поремећаја срчаног ритма,</a:t>
            </a:r>
          </a:p>
          <a:p>
            <a:pPr eaLnBrk="1" hangingPunct="1">
              <a:lnSpc>
                <a:spcPct val="80000"/>
              </a:lnSpc>
            </a:pPr>
            <a:endParaRPr lang="sr-Latn-CS"/>
          </a:p>
          <a:p>
            <a:pPr eaLnBrk="1" hangingPunct="1">
              <a:lnSpc>
                <a:spcPct val="80000"/>
              </a:lnSpc>
            </a:pPr>
            <a:r>
              <a:rPr lang="en-US"/>
              <a:t>одсуство тромбоемболијских компликација.</a:t>
            </a:r>
          </a:p>
          <a:p>
            <a:endParaRPr lang="en-US"/>
          </a:p>
        </p:txBody>
      </p:sp>
      <p:sp>
        <p:nvSpPr>
          <p:cNvPr id="37892" name="Slide Number Placeholder 3"/>
          <p:cNvSpPr>
            <a:spLocks noGrp="1"/>
          </p:cNvSpPr>
          <p:nvPr>
            <p:ph type="sldNum" sz="quarter" idx="10"/>
          </p:nvPr>
        </p:nvSpPr>
        <p:spPr>
          <a:noFill/>
          <a:ln>
            <a:miter lim="800000"/>
            <a:headEnd/>
            <a:tailEnd/>
          </a:ln>
        </p:spPr>
        <p:txBody>
          <a:bodyPr/>
          <a:lstStyle/>
          <a:p>
            <a:fld id="{BC26A0B5-FC2F-4A17-BFD1-11C8034817D8}" type="slidenum">
              <a:rPr lang="en-US" altLang="en-US" smtClean="0">
                <a:cs typeface="Arial" pitchFamily="34" charset="0"/>
              </a:rPr>
              <a:pPr/>
              <a:t>34</a:t>
            </a:fld>
            <a:endParaRPr lang="en-US" altLang="en-US">
              <a:cs typeface="Arial" pitchFamily="34" charset="0"/>
            </a:endParaRPr>
          </a:p>
        </p:txBody>
      </p:sp>
    </p:spTree>
  </p:cSld>
  <p:clrMapOvr>
    <a:masterClrMapping/>
  </p:clrMapOvr>
  <p:transition advTm="33237"/>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z="3600" b="1"/>
              <a:t>Опште контраиндикације за ктх након АИМ</a:t>
            </a:r>
          </a:p>
        </p:txBody>
      </p:sp>
      <p:sp>
        <p:nvSpPr>
          <p:cNvPr id="38915"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pPr>
              <a:lnSpc>
                <a:spcPct val="200000"/>
              </a:lnSpc>
            </a:pPr>
            <a:r>
              <a:rPr lang="en-US"/>
              <a:t>ХТА преко 200/120 </a:t>
            </a:r>
            <a:r>
              <a:rPr lang="sr-Latn-CS"/>
              <a:t>mmHg</a:t>
            </a:r>
          </a:p>
          <a:p>
            <a:pPr>
              <a:lnSpc>
                <a:spcPct val="200000"/>
              </a:lnSpc>
            </a:pPr>
            <a:r>
              <a:rPr lang="en-US"/>
              <a:t>Хипотензија 90/60 </a:t>
            </a:r>
            <a:r>
              <a:rPr lang="sr-Latn-CS"/>
              <a:t>mmHg</a:t>
            </a:r>
            <a:endParaRPr lang="en-US"/>
          </a:p>
          <a:p>
            <a:pPr>
              <a:lnSpc>
                <a:spcPct val="200000"/>
              </a:lnSpc>
            </a:pPr>
            <a:r>
              <a:rPr lang="en-US"/>
              <a:t>Тахикардија 120/ мин</a:t>
            </a:r>
          </a:p>
          <a:p>
            <a:pPr>
              <a:lnSpc>
                <a:spcPct val="200000"/>
              </a:lnSpc>
            </a:pPr>
            <a:r>
              <a:rPr lang="en-US"/>
              <a:t>Брадикардија 50/ мин</a:t>
            </a:r>
          </a:p>
          <a:p>
            <a:pPr>
              <a:lnSpc>
                <a:spcPct val="200000"/>
              </a:lnSpc>
            </a:pPr>
            <a:r>
              <a:rPr lang="en-US"/>
              <a:t>Фебрилност 38⁰ </a:t>
            </a:r>
            <a:r>
              <a:rPr lang="sr-Latn-CS"/>
              <a:t>C</a:t>
            </a:r>
          </a:p>
          <a:p>
            <a:pPr>
              <a:lnSpc>
                <a:spcPct val="200000"/>
              </a:lnSpc>
            </a:pPr>
            <a:r>
              <a:rPr lang="en-US"/>
              <a:t>Тренутно добијање транфузије крви или плазме</a:t>
            </a:r>
          </a:p>
        </p:txBody>
      </p:sp>
      <p:sp>
        <p:nvSpPr>
          <p:cNvPr id="38916" name="Slide Number Placeholder 3"/>
          <p:cNvSpPr>
            <a:spLocks noGrp="1"/>
          </p:cNvSpPr>
          <p:nvPr>
            <p:ph type="sldNum" sz="quarter" idx="10"/>
          </p:nvPr>
        </p:nvSpPr>
        <p:spPr>
          <a:noFill/>
          <a:ln>
            <a:miter lim="800000"/>
            <a:headEnd/>
            <a:tailEnd/>
          </a:ln>
        </p:spPr>
        <p:txBody>
          <a:bodyPr/>
          <a:lstStyle/>
          <a:p>
            <a:fld id="{3331F1DD-EB48-4A55-B160-CB69DC71F613}" type="slidenum">
              <a:rPr lang="en-US" altLang="en-US" smtClean="0">
                <a:cs typeface="Arial" pitchFamily="34" charset="0"/>
              </a:rPr>
              <a:pPr/>
              <a:t>35</a:t>
            </a:fld>
            <a:endParaRPr lang="en-US" altLang="en-US">
              <a:cs typeface="Arial" pitchFamily="34" charset="0"/>
            </a:endParaRPr>
          </a:p>
        </p:txBody>
      </p:sp>
    </p:spTree>
  </p:cSld>
  <p:clrMapOvr>
    <a:masterClrMapping/>
  </p:clrMapOvr>
  <p:transition advTm="30271"/>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z="3600" b="1"/>
              <a:t>Кардиолошке контраиндикације</a:t>
            </a:r>
          </a:p>
        </p:txBody>
      </p:sp>
      <p:sp>
        <p:nvSpPr>
          <p:cNvPr id="39939" name="Content Placeholder 2" descr="Rectangle: Click to edit Master text styles&#10;Second level&#10;Third level&#10;Fourth level&#10;Fifth level"/>
          <p:cNvSpPr>
            <a:spLocks noGrp="1"/>
          </p:cNvSpPr>
          <p:nvPr>
            <p:ph idx="1"/>
          </p:nvPr>
        </p:nvSpPr>
        <p:spPr>
          <a:xfrm>
            <a:off x="838200" y="1600200"/>
            <a:ext cx="8305800" cy="4114800"/>
          </a:xfrm>
        </p:spPr>
        <p:txBody>
          <a:bodyPr/>
          <a:lstStyle/>
          <a:p>
            <a:r>
              <a:rPr lang="en-US"/>
              <a:t>Нестабилна ангина пекторис</a:t>
            </a:r>
          </a:p>
          <a:p>
            <a:r>
              <a:rPr lang="en-US"/>
              <a:t>Срчана инсуфијенциај (декомпензација)</a:t>
            </a:r>
          </a:p>
          <a:p>
            <a:r>
              <a:rPr lang="en-US"/>
              <a:t>Поремећај срчаног ритма (фибрилација, артријални или вентрикуларни флатер, венрикуларна тахикардија...)</a:t>
            </a:r>
          </a:p>
          <a:p>
            <a:r>
              <a:rPr lang="en-US"/>
              <a:t>Поремећај спровођења</a:t>
            </a:r>
          </a:p>
          <a:p>
            <a:r>
              <a:rPr lang="en-US"/>
              <a:t>Акутни миокардитис или перикардитис</a:t>
            </a:r>
          </a:p>
          <a:p>
            <a:r>
              <a:rPr lang="en-US"/>
              <a:t>Неподношење ергометријских тестова од 50 </a:t>
            </a:r>
            <a:r>
              <a:rPr lang="sr-Latn-CS"/>
              <a:t>W </a:t>
            </a:r>
            <a:r>
              <a:rPr lang="en-US"/>
              <a:t> уз појаву СТ депресије или клиничка слика Принц-Металове ангине пекторис</a:t>
            </a:r>
          </a:p>
          <a:p>
            <a:r>
              <a:rPr lang="en-US"/>
              <a:t>Изражен тробофлебитис екстремитета или тромбоза унутар срчане шупљине</a:t>
            </a:r>
          </a:p>
          <a:p>
            <a:endParaRPr lang="en-US"/>
          </a:p>
        </p:txBody>
      </p:sp>
      <p:sp>
        <p:nvSpPr>
          <p:cNvPr id="39940" name="Slide Number Placeholder 3"/>
          <p:cNvSpPr>
            <a:spLocks noGrp="1"/>
          </p:cNvSpPr>
          <p:nvPr>
            <p:ph type="sldNum" sz="quarter" idx="10"/>
          </p:nvPr>
        </p:nvSpPr>
        <p:spPr>
          <a:noFill/>
          <a:ln>
            <a:miter lim="800000"/>
            <a:headEnd/>
            <a:tailEnd/>
          </a:ln>
        </p:spPr>
        <p:txBody>
          <a:bodyPr/>
          <a:lstStyle/>
          <a:p>
            <a:fld id="{6C1AC9E3-75FD-4F28-92A5-1967DB3ED2CF}" type="slidenum">
              <a:rPr lang="en-US" altLang="en-US" smtClean="0">
                <a:cs typeface="Arial" pitchFamily="34" charset="0"/>
              </a:rPr>
              <a:pPr/>
              <a:t>36</a:t>
            </a:fld>
            <a:endParaRPr lang="en-US" altLang="en-US">
              <a:cs typeface="Arial" pitchFamily="34" charset="0"/>
            </a:endParaRPr>
          </a:p>
        </p:txBody>
      </p:sp>
    </p:spTree>
  </p:cSld>
  <p:clrMapOvr>
    <a:masterClrMapping/>
  </p:clrMapOvr>
  <p:transition advTm="33826"/>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z="3600" b="1"/>
              <a:t>Кардиолошке контраиндикације</a:t>
            </a:r>
            <a:endParaRPr lang="en-US" sz="3600"/>
          </a:p>
        </p:txBody>
      </p:sp>
      <p:sp>
        <p:nvSpPr>
          <p:cNvPr id="40963" name="Content Placeholder 2" descr="Rectangle: Click to edit Master text styles&#10;Second level&#10;Third level&#10;Fourth level&#10;Fifth level"/>
          <p:cNvSpPr>
            <a:spLocks noGrp="1"/>
          </p:cNvSpPr>
          <p:nvPr>
            <p:ph idx="1"/>
          </p:nvPr>
        </p:nvSpPr>
        <p:spPr/>
        <p:txBody>
          <a:bodyPr/>
          <a:lstStyle/>
          <a:p>
            <a:r>
              <a:rPr lang="en-US"/>
              <a:t>ЕХО налаз који указује на увећање леве коморе више од 6цм</a:t>
            </a:r>
          </a:p>
          <a:p>
            <a:r>
              <a:rPr lang="en-US"/>
              <a:t>Постојање постинфарктне анеуризме</a:t>
            </a:r>
          </a:p>
          <a:p>
            <a:r>
              <a:rPr lang="en-US"/>
              <a:t>Ослабљена контрактилност миокарда (смањење ејекционе фазе испод 40%)</a:t>
            </a:r>
          </a:p>
          <a:p>
            <a:r>
              <a:rPr lang="en-US"/>
              <a:t>Удружене аортне мане</a:t>
            </a:r>
          </a:p>
        </p:txBody>
      </p:sp>
      <p:sp>
        <p:nvSpPr>
          <p:cNvPr id="40964" name="Slide Number Placeholder 3"/>
          <p:cNvSpPr>
            <a:spLocks noGrp="1"/>
          </p:cNvSpPr>
          <p:nvPr>
            <p:ph type="sldNum" sz="quarter" idx="10"/>
          </p:nvPr>
        </p:nvSpPr>
        <p:spPr>
          <a:noFill/>
          <a:ln>
            <a:miter lim="800000"/>
            <a:headEnd/>
            <a:tailEnd/>
          </a:ln>
        </p:spPr>
        <p:txBody>
          <a:bodyPr/>
          <a:lstStyle/>
          <a:p>
            <a:fld id="{BA76BDAA-C3FE-4922-BFDE-4764196CDEAD}" type="slidenum">
              <a:rPr lang="en-US" altLang="en-US" smtClean="0">
                <a:cs typeface="Arial" pitchFamily="34" charset="0"/>
              </a:rPr>
              <a:pPr/>
              <a:t>37</a:t>
            </a:fld>
            <a:endParaRPr lang="en-US" altLang="en-US">
              <a:cs typeface="Arial" pitchFamily="34" charset="0"/>
            </a:endParaRPr>
          </a:p>
        </p:txBody>
      </p:sp>
    </p:spTree>
  </p:cSld>
  <p:clrMapOvr>
    <a:masterClrMapping/>
  </p:clrMapOvr>
  <p:transition advTm="16059"/>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3600" b="1"/>
              <a:t>Циљеви рехабилитације након АИМ</a:t>
            </a:r>
          </a:p>
        </p:txBody>
      </p:sp>
      <p:sp>
        <p:nvSpPr>
          <p:cNvPr id="41987" name="Content Placeholder 2" descr="Rectangle: Click to edit Master text styles&#10;Second level&#10;Third level&#10;Fourth level&#10;Fifth level"/>
          <p:cNvSpPr>
            <a:spLocks noGrp="1"/>
          </p:cNvSpPr>
          <p:nvPr>
            <p:ph idx="1"/>
          </p:nvPr>
        </p:nvSpPr>
        <p:spPr/>
        <p:txBody>
          <a:bodyPr/>
          <a:lstStyle/>
          <a:p>
            <a:pPr>
              <a:buFont typeface="Tahoma" pitchFamily="34" charset="0"/>
              <a:buAutoNum type="arabicParenR"/>
            </a:pPr>
            <a:r>
              <a:rPr lang="en-US"/>
              <a:t>Обука психофизичком мировању (психомоторна релаксација)</a:t>
            </a:r>
          </a:p>
          <a:p>
            <a:pPr>
              <a:buFont typeface="Tahoma" pitchFamily="34" charset="0"/>
              <a:buAutoNum type="arabicParenR"/>
            </a:pPr>
            <a:r>
              <a:rPr lang="en-US"/>
              <a:t>Спречити анкиозност</a:t>
            </a:r>
          </a:p>
          <a:p>
            <a:pPr>
              <a:buFont typeface="Tahoma" pitchFamily="34" charset="0"/>
              <a:buAutoNum type="arabicParenR"/>
            </a:pPr>
            <a:r>
              <a:rPr lang="en-US"/>
              <a:t>Спречити депресивну симптомтологију</a:t>
            </a:r>
          </a:p>
          <a:p>
            <a:pPr>
              <a:buFont typeface="Tahoma" pitchFamily="34" charset="0"/>
              <a:buAutoNum type="arabicParenR"/>
            </a:pPr>
            <a:r>
              <a:rPr lang="en-US"/>
              <a:t>Вратити тонус и снагу мишића</a:t>
            </a:r>
          </a:p>
          <a:p>
            <a:pPr>
              <a:buFont typeface="Tahoma" pitchFamily="34" charset="0"/>
              <a:buAutoNum type="arabicParenR"/>
            </a:pPr>
            <a:r>
              <a:rPr lang="en-US"/>
              <a:t>Превенција тромбофлебитиса, хипостатске пнеумоније и уринарне инфекције</a:t>
            </a:r>
          </a:p>
          <a:p>
            <a:pPr>
              <a:buFont typeface="Tahoma" pitchFamily="34" charset="0"/>
              <a:buAutoNum type="arabicParenR"/>
            </a:pPr>
            <a:r>
              <a:rPr lang="en-US"/>
              <a:t>Побољшати рад срчане пумпе</a:t>
            </a:r>
          </a:p>
          <a:p>
            <a:pPr>
              <a:buFont typeface="Tahoma" pitchFamily="34" charset="0"/>
              <a:buAutoNum type="arabicParenR"/>
            </a:pPr>
            <a:r>
              <a:rPr lang="en-US"/>
              <a:t>Подићи праг за ангинозни бол</a:t>
            </a:r>
          </a:p>
        </p:txBody>
      </p:sp>
      <p:sp>
        <p:nvSpPr>
          <p:cNvPr id="41988" name="Slide Number Placeholder 3"/>
          <p:cNvSpPr>
            <a:spLocks noGrp="1"/>
          </p:cNvSpPr>
          <p:nvPr>
            <p:ph type="sldNum" sz="quarter" idx="10"/>
          </p:nvPr>
        </p:nvSpPr>
        <p:spPr>
          <a:noFill/>
          <a:ln>
            <a:miter lim="800000"/>
            <a:headEnd/>
            <a:tailEnd/>
          </a:ln>
        </p:spPr>
        <p:txBody>
          <a:bodyPr/>
          <a:lstStyle/>
          <a:p>
            <a:fld id="{1ADF095A-F4DA-43CE-B4DC-B386FDD9411C}" type="slidenum">
              <a:rPr lang="en-US" altLang="en-US" smtClean="0">
                <a:cs typeface="Arial" pitchFamily="34" charset="0"/>
              </a:rPr>
              <a:pPr/>
              <a:t>38</a:t>
            </a:fld>
            <a:endParaRPr lang="en-US" altLang="en-US">
              <a:cs typeface="Arial" pitchFamily="34" charset="0"/>
            </a:endParaRPr>
          </a:p>
        </p:txBody>
      </p:sp>
    </p:spTree>
  </p:cSld>
  <p:clrMapOvr>
    <a:masterClrMapping/>
  </p:clrMapOvr>
  <p:transition advTm="26827"/>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600" b="1"/>
              <a:t>Циљеви рехабилитације након АИМ</a:t>
            </a:r>
            <a:endParaRPr lang="en-US" sz="3600"/>
          </a:p>
        </p:txBody>
      </p:sp>
      <p:sp>
        <p:nvSpPr>
          <p:cNvPr id="43011" name="Content Placeholder 2" descr="Rectangle: Click to edit Master text styles&#10;Second level&#10;Third level&#10;Fourth level&#10;Fifth level"/>
          <p:cNvSpPr>
            <a:spLocks noGrp="1"/>
          </p:cNvSpPr>
          <p:nvPr>
            <p:ph idx="1"/>
          </p:nvPr>
        </p:nvSpPr>
        <p:spPr/>
        <p:txBody>
          <a:bodyPr/>
          <a:lstStyle/>
          <a:p>
            <a:pPr>
              <a:lnSpc>
                <a:spcPct val="150000"/>
              </a:lnSpc>
              <a:buFont typeface="Wingdings" pitchFamily="2" charset="2"/>
              <a:buNone/>
            </a:pPr>
            <a:r>
              <a:rPr lang="en-US"/>
              <a:t>   8)  Стимулисати развој колатералне циркулације</a:t>
            </a:r>
          </a:p>
          <a:p>
            <a:pPr>
              <a:lnSpc>
                <a:spcPct val="150000"/>
              </a:lnSpc>
              <a:buFont typeface="Wingdings" pitchFamily="2" charset="2"/>
              <a:buNone/>
            </a:pPr>
            <a:r>
              <a:rPr lang="en-US"/>
              <a:t>   9)  Променити лоше животне навике</a:t>
            </a:r>
          </a:p>
          <a:p>
            <a:pPr>
              <a:lnSpc>
                <a:spcPct val="150000"/>
              </a:lnSpc>
              <a:buFont typeface="Wingdings" pitchFamily="2" charset="2"/>
              <a:buNone/>
            </a:pPr>
            <a:r>
              <a:rPr lang="en-US"/>
              <a:t>   10) Продужити радни и животни век</a:t>
            </a:r>
          </a:p>
          <a:p>
            <a:pPr>
              <a:lnSpc>
                <a:spcPct val="150000"/>
              </a:lnSpc>
              <a:buFont typeface="Wingdings" pitchFamily="2" charset="2"/>
              <a:buNone/>
            </a:pPr>
            <a:r>
              <a:rPr lang="en-US"/>
              <a:t>   11) Побољшати квалитет живота</a:t>
            </a:r>
          </a:p>
        </p:txBody>
      </p:sp>
      <p:sp>
        <p:nvSpPr>
          <p:cNvPr id="43012" name="Slide Number Placeholder 3"/>
          <p:cNvSpPr>
            <a:spLocks noGrp="1"/>
          </p:cNvSpPr>
          <p:nvPr>
            <p:ph type="sldNum" sz="quarter" idx="10"/>
          </p:nvPr>
        </p:nvSpPr>
        <p:spPr>
          <a:noFill/>
          <a:ln>
            <a:miter lim="800000"/>
            <a:headEnd/>
            <a:tailEnd/>
          </a:ln>
        </p:spPr>
        <p:txBody>
          <a:bodyPr/>
          <a:lstStyle/>
          <a:p>
            <a:fld id="{6CAE7ABA-7F92-4175-87F5-E3D60A5DBF06}" type="slidenum">
              <a:rPr lang="en-US" altLang="en-US" smtClean="0">
                <a:cs typeface="Arial" pitchFamily="34" charset="0"/>
              </a:rPr>
              <a:pPr/>
              <a:t>39</a:t>
            </a:fld>
            <a:endParaRPr lang="en-US" altLang="en-US">
              <a:cs typeface="Arial" pitchFamily="34" charset="0"/>
            </a:endParaRPr>
          </a:p>
        </p:txBody>
      </p:sp>
    </p:spTree>
  </p:cSld>
  <p:clrMapOvr>
    <a:masterClrMapping/>
  </p:clrMapOvr>
  <p:transition advTm="981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ru-RU" sz="3600" b="1"/>
              <a:t>КОЈИ СУ ФАКТОРИ РИЗИКА ЗА РАЗВОЈ АТЕРОСКЛЕРОЗЕ ?</a:t>
            </a:r>
            <a:endParaRPr lang="en-US" sz="3600" b="1"/>
          </a:p>
        </p:txBody>
      </p:sp>
      <p:sp>
        <p:nvSpPr>
          <p:cNvPr id="7171" name="Content Placeholder 2" descr="Rectangle: Click to edit Master text styles&#10;Second level&#10;Third level&#10;Fourth level&#10;Fifth level"/>
          <p:cNvSpPr>
            <a:spLocks noGrp="1"/>
          </p:cNvSpPr>
          <p:nvPr>
            <p:ph idx="1"/>
          </p:nvPr>
        </p:nvSpPr>
        <p:spPr>
          <a:xfrm>
            <a:off x="838200" y="1600200"/>
            <a:ext cx="7772400" cy="4114800"/>
          </a:xfrm>
        </p:spPr>
        <p:txBody>
          <a:bodyPr/>
          <a:lstStyle/>
          <a:p>
            <a:r>
              <a:rPr lang="en-US"/>
              <a:t>Године живота</a:t>
            </a:r>
          </a:p>
          <a:p>
            <a:r>
              <a:rPr lang="en-US"/>
              <a:t>Холестерол </a:t>
            </a:r>
          </a:p>
          <a:p>
            <a:r>
              <a:rPr lang="en-US"/>
              <a:t>Пушење</a:t>
            </a:r>
          </a:p>
          <a:p>
            <a:r>
              <a:rPr lang="en-US"/>
              <a:t>ХТА</a:t>
            </a:r>
          </a:p>
          <a:p>
            <a:r>
              <a:rPr lang="en-US"/>
              <a:t>Физичка неактивност</a:t>
            </a:r>
          </a:p>
          <a:p>
            <a:r>
              <a:rPr lang="en-US"/>
              <a:t>ДМ</a:t>
            </a:r>
          </a:p>
          <a:p>
            <a:r>
              <a:rPr lang="en-US"/>
              <a:t>Психосоцијални фактори </a:t>
            </a:r>
            <a:r>
              <a:rPr lang="en-US" sz="1800"/>
              <a:t>(</a:t>
            </a:r>
            <a:r>
              <a:rPr lang="ru-RU" sz="1800"/>
              <a:t>Тип А коронарне личности (амбициозни, свадљиви) има 2х ризик од коронарне болести срца)</a:t>
            </a:r>
            <a:endParaRPr lang="en-US"/>
          </a:p>
          <a:p>
            <a:r>
              <a:rPr lang="en-US"/>
              <a:t>Гојазност </a:t>
            </a:r>
          </a:p>
          <a:p>
            <a:r>
              <a:rPr lang="en-US"/>
              <a:t>Инфекције</a:t>
            </a:r>
          </a:p>
          <a:p>
            <a:r>
              <a:rPr lang="en-US"/>
              <a:t>Естрогени (орални контрацептиви)</a:t>
            </a:r>
          </a:p>
          <a:p>
            <a:r>
              <a:rPr lang="en-US"/>
              <a:t>Алкохол, бубрежна инсуфицијенција</a:t>
            </a:r>
          </a:p>
        </p:txBody>
      </p:sp>
      <p:sp>
        <p:nvSpPr>
          <p:cNvPr id="7172" name="Slide Number Placeholder 3"/>
          <p:cNvSpPr>
            <a:spLocks noGrp="1"/>
          </p:cNvSpPr>
          <p:nvPr>
            <p:ph type="sldNum" sz="quarter" idx="10"/>
          </p:nvPr>
        </p:nvSpPr>
        <p:spPr>
          <a:noFill/>
          <a:ln>
            <a:miter lim="800000"/>
            <a:headEnd/>
            <a:tailEnd/>
          </a:ln>
        </p:spPr>
        <p:txBody>
          <a:bodyPr/>
          <a:lstStyle/>
          <a:p>
            <a:fld id="{39FB9F27-3B77-48F0-8029-3BA52C462B98}" type="slidenum">
              <a:rPr lang="en-US" altLang="en-US" smtClean="0">
                <a:cs typeface="Arial" pitchFamily="34" charset="0"/>
              </a:rPr>
              <a:pPr/>
              <a:t>4</a:t>
            </a:fld>
            <a:endParaRPr lang="en-US" altLang="en-US">
              <a:cs typeface="Arial" pitchFamily="34" charset="0"/>
            </a:endParaRPr>
          </a:p>
        </p:txBody>
      </p:sp>
    </p:spTree>
  </p:cSld>
  <p:clrMapOvr>
    <a:masterClrMapping/>
  </p:clrMapOvr>
  <p:transition advTm="39982"/>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z="4000" b="1">
                <a:solidFill>
                  <a:srgbClr val="FF0000"/>
                </a:solidFill>
                <a:cs typeface="Times New Roman" pitchFamily="18" charset="0"/>
              </a:rPr>
              <a:t>Процес медицинске рехабилитације</a:t>
            </a:r>
            <a:endParaRPr lang="en-US" sz="4000">
              <a:solidFill>
                <a:srgbClr val="FF0000"/>
              </a:solidFill>
            </a:endParaRPr>
          </a:p>
        </p:txBody>
      </p:sp>
      <p:sp>
        <p:nvSpPr>
          <p:cNvPr id="44035" name="Content Placeholder 2" descr="Rectangle: Click to edit Master text styles&#10;Second level&#10;Third level&#10;Fourth level&#10;Fifth level"/>
          <p:cNvSpPr>
            <a:spLocks noGrp="1"/>
          </p:cNvSpPr>
          <p:nvPr>
            <p:ph idx="1"/>
          </p:nvPr>
        </p:nvSpPr>
        <p:spPr/>
        <p:txBody>
          <a:bodyPr/>
          <a:lstStyle/>
          <a:p>
            <a:pPr algn="just" eaLnBrk="1" hangingPunct="1">
              <a:lnSpc>
                <a:spcPct val="90000"/>
              </a:lnSpc>
            </a:pPr>
            <a:r>
              <a:rPr lang="en-US" b="1">
                <a:cs typeface="Times New Roman" pitchFamily="18" charset="0"/>
              </a:rPr>
              <a:t>I фаза - </a:t>
            </a:r>
            <a:r>
              <a:rPr lang="en-US" sz="2800" b="1">
                <a:cs typeface="Times New Roman" pitchFamily="18" charset="0"/>
              </a:rPr>
              <a:t>фаза хоспитализације </a:t>
            </a:r>
            <a:r>
              <a:rPr lang="en-US" b="1">
                <a:cs typeface="Times New Roman" pitchFamily="18" charset="0"/>
              </a:rPr>
              <a:t>(у коронарној јединици)</a:t>
            </a:r>
            <a:endParaRPr lang="en-US">
              <a:cs typeface="Times New Roman" pitchFamily="18" charset="0"/>
            </a:endParaRPr>
          </a:p>
          <a:p>
            <a:pPr algn="just" eaLnBrk="1" hangingPunct="1">
              <a:lnSpc>
                <a:spcPct val="90000"/>
              </a:lnSpc>
            </a:pPr>
            <a:endParaRPr lang="en-US" b="1">
              <a:cs typeface="Times New Roman" pitchFamily="18" charset="0"/>
            </a:endParaRPr>
          </a:p>
          <a:p>
            <a:pPr algn="just" eaLnBrk="1" hangingPunct="1">
              <a:lnSpc>
                <a:spcPct val="90000"/>
              </a:lnSpc>
            </a:pPr>
            <a:r>
              <a:rPr lang="en-US" b="1">
                <a:cs typeface="Times New Roman" pitchFamily="18" charset="0"/>
              </a:rPr>
              <a:t>II фаза - </a:t>
            </a:r>
            <a:r>
              <a:rPr lang="en-US" sz="2800" b="1">
                <a:cs typeface="Times New Roman" pitchFamily="18" charset="0"/>
              </a:rPr>
              <a:t>фаза реконвалесценције </a:t>
            </a:r>
            <a:r>
              <a:rPr lang="en-US" b="1">
                <a:cs typeface="Times New Roman" pitchFamily="18" charset="0"/>
              </a:rPr>
              <a:t>(конвалесценције) у специјал. цент. за кардиоваскуларну рех.</a:t>
            </a:r>
            <a:endParaRPr lang="en-US">
              <a:cs typeface="Times New Roman" pitchFamily="18" charset="0"/>
            </a:endParaRPr>
          </a:p>
          <a:p>
            <a:pPr algn="just" eaLnBrk="1" hangingPunct="1">
              <a:lnSpc>
                <a:spcPct val="90000"/>
              </a:lnSpc>
            </a:pPr>
            <a:endParaRPr lang="en-US" b="1">
              <a:cs typeface="Times New Roman" pitchFamily="18" charset="0"/>
            </a:endParaRPr>
          </a:p>
          <a:p>
            <a:pPr algn="just" eaLnBrk="1" hangingPunct="1">
              <a:lnSpc>
                <a:spcPct val="90000"/>
              </a:lnSpc>
            </a:pPr>
            <a:r>
              <a:rPr lang="en-US" b="1">
                <a:cs typeface="Times New Roman" pitchFamily="18" charset="0"/>
              </a:rPr>
              <a:t>III фаза - </a:t>
            </a:r>
            <a:r>
              <a:rPr lang="en-US" sz="2800" b="1">
                <a:cs typeface="Times New Roman" pitchFamily="18" charset="0"/>
              </a:rPr>
              <a:t>фаза постреконвалесценције </a:t>
            </a:r>
            <a:r>
              <a:rPr lang="en-US" b="1">
                <a:cs typeface="Times New Roman" pitchFamily="18" charset="0"/>
              </a:rPr>
              <a:t>(амбулантно)</a:t>
            </a:r>
            <a:endParaRPr lang="en-US">
              <a:cs typeface="Times New Roman" pitchFamily="18" charset="0"/>
            </a:endParaRPr>
          </a:p>
          <a:p>
            <a:endParaRPr lang="en-US"/>
          </a:p>
        </p:txBody>
      </p:sp>
      <p:sp>
        <p:nvSpPr>
          <p:cNvPr id="44036" name="Slide Number Placeholder 3"/>
          <p:cNvSpPr>
            <a:spLocks noGrp="1"/>
          </p:cNvSpPr>
          <p:nvPr>
            <p:ph type="sldNum" sz="quarter" idx="10"/>
          </p:nvPr>
        </p:nvSpPr>
        <p:spPr>
          <a:noFill/>
          <a:ln>
            <a:miter lim="800000"/>
            <a:headEnd/>
            <a:tailEnd/>
          </a:ln>
        </p:spPr>
        <p:txBody>
          <a:bodyPr/>
          <a:lstStyle/>
          <a:p>
            <a:fld id="{8832638C-EF17-47D9-ABA2-1F384F6A90A7}" type="slidenum">
              <a:rPr lang="en-US" altLang="en-US" smtClean="0">
                <a:cs typeface="Arial" pitchFamily="34" charset="0"/>
              </a:rPr>
              <a:pPr/>
              <a:t>40</a:t>
            </a:fld>
            <a:endParaRPr lang="en-US" altLang="en-US">
              <a:cs typeface="Arial" pitchFamily="34" charset="0"/>
            </a:endParaRPr>
          </a:p>
        </p:txBody>
      </p:sp>
    </p:spTree>
  </p:cSld>
  <p:clrMapOvr>
    <a:masterClrMapping/>
  </p:clrMapOvr>
  <p:transition advTm="24958"/>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z="4000" b="1">
                <a:solidFill>
                  <a:srgbClr val="FF0000"/>
                </a:solidFill>
              </a:rPr>
              <a:t>I фаза </a:t>
            </a:r>
            <a:r>
              <a:rPr lang="en-US" sz="3600" b="1">
                <a:solidFill>
                  <a:srgbClr val="FF0000"/>
                </a:solidFill>
              </a:rPr>
              <a:t>– </a:t>
            </a:r>
            <a:r>
              <a:rPr lang="en-US" sz="3200" b="1">
                <a:solidFill>
                  <a:srgbClr val="FF0000"/>
                </a:solidFill>
              </a:rPr>
              <a:t>фаза хоспитализације</a:t>
            </a:r>
            <a:endParaRPr lang="en-US" sz="3200"/>
          </a:p>
        </p:txBody>
      </p:sp>
      <p:sp>
        <p:nvSpPr>
          <p:cNvPr id="45059" name="Content Placeholder 2" descr="Rectangle: Click to edit Master text styles&#10;Second level&#10;Third level&#10;Fourth level&#10;Fifth level"/>
          <p:cNvSpPr>
            <a:spLocks noGrp="1"/>
          </p:cNvSpPr>
          <p:nvPr>
            <p:ph idx="1"/>
          </p:nvPr>
        </p:nvSpPr>
        <p:spPr/>
        <p:txBody>
          <a:bodyPr/>
          <a:lstStyle/>
          <a:p>
            <a:r>
              <a:rPr lang="ru-RU"/>
              <a:t>Спроводи се одмах после прележаног ИМ или операција на срцу у јединицама интензивне и полуинтензивне неге. </a:t>
            </a:r>
          </a:p>
          <a:p>
            <a:r>
              <a:rPr lang="ru-RU"/>
              <a:t>Током ове фазе осим ктх програма врши се едукацијом пацијената и породице о обољењу и факторима ризика. </a:t>
            </a:r>
          </a:p>
          <a:p>
            <a:r>
              <a:rPr lang="ru-RU"/>
              <a:t>Ова фаза обично траје 7 до 10 дана и пожељно је проценити стање пацијента ергометријом.</a:t>
            </a:r>
            <a:endParaRPr lang="en-US"/>
          </a:p>
        </p:txBody>
      </p:sp>
      <p:sp>
        <p:nvSpPr>
          <p:cNvPr id="45060" name="Slide Number Placeholder 3"/>
          <p:cNvSpPr>
            <a:spLocks noGrp="1"/>
          </p:cNvSpPr>
          <p:nvPr>
            <p:ph type="sldNum" sz="quarter" idx="10"/>
          </p:nvPr>
        </p:nvSpPr>
        <p:spPr>
          <a:noFill/>
          <a:ln>
            <a:miter lim="800000"/>
            <a:headEnd/>
            <a:tailEnd/>
          </a:ln>
        </p:spPr>
        <p:txBody>
          <a:bodyPr/>
          <a:lstStyle/>
          <a:p>
            <a:fld id="{E3EFF708-2FD0-47A1-B6B7-56B5705A065C}" type="slidenum">
              <a:rPr lang="en-US" altLang="en-US" smtClean="0">
                <a:cs typeface="Arial" pitchFamily="34" charset="0"/>
              </a:rPr>
              <a:pPr/>
              <a:t>41</a:t>
            </a:fld>
            <a:endParaRPr lang="en-US" altLang="en-US">
              <a:cs typeface="Arial" pitchFamily="34" charset="0"/>
            </a:endParaRPr>
          </a:p>
        </p:txBody>
      </p:sp>
    </p:spTree>
  </p:cSld>
  <p:clrMapOvr>
    <a:masterClrMapping/>
  </p:clrMapOvr>
  <p:transition advTm="22682"/>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609600" y="0"/>
            <a:ext cx="7772400" cy="1143000"/>
          </a:xfrm>
        </p:spPr>
        <p:txBody>
          <a:bodyPr/>
          <a:lstStyle/>
          <a:p>
            <a:r>
              <a:rPr lang="en-US" sz="4000" b="1">
                <a:solidFill>
                  <a:srgbClr val="FF0000"/>
                </a:solidFill>
              </a:rPr>
              <a:t>I фаза </a:t>
            </a:r>
            <a:r>
              <a:rPr lang="en-US" sz="3600" b="1">
                <a:solidFill>
                  <a:srgbClr val="FF0000"/>
                </a:solidFill>
              </a:rPr>
              <a:t>– </a:t>
            </a:r>
            <a:r>
              <a:rPr lang="en-US" sz="3200" b="1">
                <a:solidFill>
                  <a:srgbClr val="FF0000"/>
                </a:solidFill>
              </a:rPr>
              <a:t>фаза хоспитализације</a:t>
            </a:r>
            <a:endParaRPr lang="en-US" sz="3600">
              <a:solidFill>
                <a:srgbClr val="FF0000"/>
              </a:solidFill>
            </a:endParaRPr>
          </a:p>
        </p:txBody>
      </p:sp>
      <p:sp>
        <p:nvSpPr>
          <p:cNvPr id="46083" name="Content Placeholder 2" descr="Rectangle: Click to edit Master text styles&#10;Second level&#10;Third level&#10;Fourth level&#10;Fifth level"/>
          <p:cNvSpPr>
            <a:spLocks noGrp="1"/>
          </p:cNvSpPr>
          <p:nvPr>
            <p:ph idx="1"/>
          </p:nvPr>
        </p:nvSpPr>
        <p:spPr>
          <a:xfrm>
            <a:off x="762000" y="1600200"/>
            <a:ext cx="7772400" cy="4114800"/>
          </a:xfrm>
        </p:spPr>
        <p:txBody>
          <a:bodyPr/>
          <a:lstStyle/>
          <a:p>
            <a:pPr algn="just" eaLnBrk="1" hangingPunct="1">
              <a:lnSpc>
                <a:spcPct val="80000"/>
              </a:lnSpc>
            </a:pPr>
            <a:r>
              <a:rPr lang="en-US" b="1"/>
              <a:t>I дана</a:t>
            </a:r>
            <a:r>
              <a:rPr lang="en-US"/>
              <a:t> -пасивне вежбе дисталних и средњих зглобова.</a:t>
            </a:r>
            <a:endParaRPr lang="en-US" b="1"/>
          </a:p>
          <a:p>
            <a:pPr algn="just" eaLnBrk="1" hangingPunct="1">
              <a:lnSpc>
                <a:spcPct val="80000"/>
              </a:lnSpc>
            </a:pPr>
            <a:endParaRPr lang="en-US" b="1"/>
          </a:p>
          <a:p>
            <a:pPr algn="just" eaLnBrk="1" hangingPunct="1">
              <a:lnSpc>
                <a:spcPct val="80000"/>
              </a:lnSpc>
            </a:pPr>
            <a:r>
              <a:rPr lang="en-US" b="1"/>
              <a:t>II дана</a:t>
            </a:r>
            <a:r>
              <a:rPr lang="en-US"/>
              <a:t> - пасивне вежбе за све зглобове екстремитета.</a:t>
            </a:r>
            <a:endParaRPr lang="en-US" b="1"/>
          </a:p>
          <a:p>
            <a:pPr algn="just" eaLnBrk="1" hangingPunct="1">
              <a:lnSpc>
                <a:spcPct val="80000"/>
              </a:lnSpc>
            </a:pPr>
            <a:endParaRPr lang="en-US" b="1"/>
          </a:p>
          <a:p>
            <a:pPr algn="just" eaLnBrk="1" hangingPunct="1">
              <a:lnSpc>
                <a:spcPct val="80000"/>
              </a:lnSpc>
            </a:pPr>
            <a:r>
              <a:rPr lang="en-US" b="1"/>
              <a:t>III дана</a:t>
            </a:r>
            <a:r>
              <a:rPr lang="en-US"/>
              <a:t> - вежбе из претходног дана, а затим устајање и ход по соби.</a:t>
            </a:r>
            <a:endParaRPr lang="en-US" b="1"/>
          </a:p>
          <a:p>
            <a:pPr algn="just" eaLnBrk="1" hangingPunct="1">
              <a:lnSpc>
                <a:spcPct val="80000"/>
              </a:lnSpc>
            </a:pPr>
            <a:endParaRPr lang="en-US" b="1"/>
          </a:p>
          <a:p>
            <a:pPr algn="just" eaLnBrk="1" hangingPunct="1">
              <a:lnSpc>
                <a:spcPct val="80000"/>
              </a:lnSpc>
            </a:pPr>
            <a:r>
              <a:rPr lang="en-US" b="1"/>
              <a:t>IV дана</a:t>
            </a:r>
            <a:r>
              <a:rPr lang="en-US"/>
              <a:t> - Понављање вежби из претходног дана, а затим ход ходником  до 50 метара.</a:t>
            </a:r>
            <a:endParaRPr lang="en-US" b="1"/>
          </a:p>
          <a:p>
            <a:pPr algn="just" eaLnBrk="1" hangingPunct="1">
              <a:lnSpc>
                <a:spcPct val="80000"/>
              </a:lnSpc>
            </a:pPr>
            <a:endParaRPr lang="en-US" b="1"/>
          </a:p>
          <a:p>
            <a:pPr algn="just" eaLnBrk="1" hangingPunct="1">
              <a:lnSpc>
                <a:spcPct val="80000"/>
              </a:lnSpc>
            </a:pPr>
            <a:r>
              <a:rPr lang="en-US" b="1"/>
              <a:t>V дана</a:t>
            </a:r>
            <a:r>
              <a:rPr lang="en-US"/>
              <a:t> - исто као претходног дана, с тим што се дистанца за ход повећава на 100 метара.</a:t>
            </a:r>
            <a:endParaRPr lang="en-US" b="1"/>
          </a:p>
          <a:p>
            <a:endParaRPr lang="en-US"/>
          </a:p>
        </p:txBody>
      </p:sp>
      <p:sp>
        <p:nvSpPr>
          <p:cNvPr id="46084" name="Slide Number Placeholder 3"/>
          <p:cNvSpPr>
            <a:spLocks noGrp="1"/>
          </p:cNvSpPr>
          <p:nvPr>
            <p:ph type="sldNum" sz="quarter" idx="10"/>
          </p:nvPr>
        </p:nvSpPr>
        <p:spPr>
          <a:noFill/>
          <a:ln>
            <a:miter lim="800000"/>
            <a:headEnd/>
            <a:tailEnd/>
          </a:ln>
        </p:spPr>
        <p:txBody>
          <a:bodyPr/>
          <a:lstStyle/>
          <a:p>
            <a:fld id="{53C1CC49-8937-46B4-B4E2-825187AA6D32}" type="slidenum">
              <a:rPr lang="en-US" altLang="en-US" smtClean="0">
                <a:cs typeface="Arial" pitchFamily="34" charset="0"/>
              </a:rPr>
              <a:pPr/>
              <a:t>42</a:t>
            </a:fld>
            <a:endParaRPr lang="en-US" altLang="en-US">
              <a:cs typeface="Arial" pitchFamily="34" charset="0"/>
            </a:endParaRPr>
          </a:p>
        </p:txBody>
      </p:sp>
    </p:spTree>
  </p:cSld>
  <p:clrMapOvr>
    <a:masterClrMapping/>
  </p:clrMapOvr>
  <p:transition advTm="30515"/>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4000" b="1">
                <a:solidFill>
                  <a:srgbClr val="FF0000"/>
                </a:solidFill>
              </a:rPr>
              <a:t>I фаза </a:t>
            </a:r>
            <a:r>
              <a:rPr lang="en-US" sz="3600" b="1">
                <a:solidFill>
                  <a:srgbClr val="FF0000"/>
                </a:solidFill>
              </a:rPr>
              <a:t>– </a:t>
            </a:r>
            <a:r>
              <a:rPr lang="en-US" sz="3200" b="1">
                <a:solidFill>
                  <a:srgbClr val="FF0000"/>
                </a:solidFill>
              </a:rPr>
              <a:t>фаза хоспитализације</a:t>
            </a:r>
            <a:endParaRPr lang="en-US" sz="3600"/>
          </a:p>
        </p:txBody>
      </p:sp>
      <p:sp>
        <p:nvSpPr>
          <p:cNvPr id="47107"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pPr algn="just" eaLnBrk="1" hangingPunct="1">
              <a:lnSpc>
                <a:spcPct val="80000"/>
              </a:lnSpc>
            </a:pPr>
            <a:r>
              <a:rPr lang="en-US" b="1"/>
              <a:t>VI дана</a:t>
            </a:r>
            <a:r>
              <a:rPr lang="en-US"/>
              <a:t> - вежбе из предходног дана, али се дистанца за ход  повећава  на 200 метара.</a:t>
            </a:r>
            <a:endParaRPr lang="en-US" b="1"/>
          </a:p>
          <a:p>
            <a:pPr algn="just" eaLnBrk="1" hangingPunct="1">
              <a:lnSpc>
                <a:spcPct val="80000"/>
              </a:lnSpc>
            </a:pPr>
            <a:endParaRPr lang="en-US" b="1"/>
          </a:p>
          <a:p>
            <a:pPr algn="just" eaLnBrk="1" hangingPunct="1">
              <a:lnSpc>
                <a:spcPct val="80000"/>
              </a:lnSpc>
            </a:pPr>
            <a:r>
              <a:rPr lang="en-US" b="1"/>
              <a:t>VII дана</a:t>
            </a:r>
            <a:r>
              <a:rPr lang="en-US"/>
              <a:t> - вежбе из претходног дана, уз пењање и силажење низ Милинов степеник (састоји из три усходна и  три  нисходна  степеника)  5 пута.</a:t>
            </a:r>
            <a:endParaRPr lang="en-US" b="1"/>
          </a:p>
          <a:p>
            <a:pPr algn="just" eaLnBrk="1" hangingPunct="1">
              <a:lnSpc>
                <a:spcPct val="80000"/>
              </a:lnSpc>
            </a:pPr>
            <a:endParaRPr lang="en-US" b="1"/>
          </a:p>
          <a:p>
            <a:pPr algn="just" eaLnBrk="1" hangingPunct="1">
              <a:lnSpc>
                <a:spcPct val="80000"/>
              </a:lnSpc>
            </a:pPr>
            <a:r>
              <a:rPr lang="en-US" b="1"/>
              <a:t>VIII дан</a:t>
            </a:r>
            <a:r>
              <a:rPr lang="en-US"/>
              <a:t>а - поновљање претходног програма уз пењање  степеницама  на </a:t>
            </a:r>
            <a:r>
              <a:rPr lang="sr-Latn-CS"/>
              <a:t>II</a:t>
            </a:r>
            <a:r>
              <a:rPr lang="en-US"/>
              <a:t> спрат.</a:t>
            </a:r>
            <a:endParaRPr lang="en-US" b="1"/>
          </a:p>
          <a:p>
            <a:pPr algn="just" eaLnBrk="1" hangingPunct="1">
              <a:lnSpc>
                <a:spcPct val="80000"/>
              </a:lnSpc>
            </a:pPr>
            <a:endParaRPr lang="en-US" b="1"/>
          </a:p>
          <a:p>
            <a:pPr algn="just" eaLnBrk="1" hangingPunct="1">
              <a:lnSpc>
                <a:spcPct val="80000"/>
              </a:lnSpc>
            </a:pPr>
            <a:r>
              <a:rPr lang="en-US" b="1"/>
              <a:t>IX дана</a:t>
            </a:r>
            <a:r>
              <a:rPr lang="en-US"/>
              <a:t> - понављање програма уз пењање на </a:t>
            </a:r>
            <a:r>
              <a:rPr lang="sr-Latn-CS"/>
              <a:t>III</a:t>
            </a:r>
            <a:r>
              <a:rPr lang="en-US"/>
              <a:t> спрат.</a:t>
            </a:r>
            <a:endParaRPr lang="en-US" b="1"/>
          </a:p>
          <a:p>
            <a:pPr algn="just" eaLnBrk="1" hangingPunct="1">
              <a:lnSpc>
                <a:spcPct val="80000"/>
              </a:lnSpc>
            </a:pPr>
            <a:endParaRPr lang="en-US" b="1"/>
          </a:p>
          <a:p>
            <a:pPr algn="just" eaLnBrk="1" hangingPunct="1">
              <a:lnSpc>
                <a:spcPct val="80000"/>
              </a:lnSpc>
            </a:pPr>
            <a:r>
              <a:rPr lang="en-US" b="1"/>
              <a:t>X дана</a:t>
            </a:r>
            <a:r>
              <a:rPr lang="en-US"/>
              <a:t>  -понављање претходног програма уз оптерећење на ергобициклу.</a:t>
            </a:r>
            <a:endParaRPr lang="en-US" sz="2000"/>
          </a:p>
          <a:p>
            <a:endParaRPr lang="en-US"/>
          </a:p>
        </p:txBody>
      </p:sp>
      <p:sp>
        <p:nvSpPr>
          <p:cNvPr id="47108" name="Slide Number Placeholder 3"/>
          <p:cNvSpPr>
            <a:spLocks noGrp="1"/>
          </p:cNvSpPr>
          <p:nvPr>
            <p:ph type="sldNum" sz="quarter" idx="10"/>
          </p:nvPr>
        </p:nvSpPr>
        <p:spPr>
          <a:noFill/>
          <a:ln>
            <a:miter lim="800000"/>
            <a:headEnd/>
            <a:tailEnd/>
          </a:ln>
        </p:spPr>
        <p:txBody>
          <a:bodyPr/>
          <a:lstStyle/>
          <a:p>
            <a:fld id="{2FA5CD7E-F9BB-49F4-A90F-3F85EF8EA507}" type="slidenum">
              <a:rPr lang="en-US" altLang="en-US" smtClean="0">
                <a:cs typeface="Arial" pitchFamily="34" charset="0"/>
              </a:rPr>
              <a:pPr/>
              <a:t>43</a:t>
            </a:fld>
            <a:endParaRPr lang="en-US" altLang="en-US">
              <a:cs typeface="Arial" pitchFamily="34" charset="0"/>
            </a:endParaRPr>
          </a:p>
        </p:txBody>
      </p:sp>
    </p:spTree>
  </p:cSld>
  <p:clrMapOvr>
    <a:masterClrMapping/>
  </p:clrMapOvr>
  <p:transition advTm="3025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z="3200" b="1">
                <a:solidFill>
                  <a:srgbClr val="FF0000"/>
                </a:solidFill>
                <a:cs typeface="Times New Roman" pitchFamily="18" charset="0"/>
              </a:rPr>
              <a:t>II фаза - фаза реконвалесценције</a:t>
            </a:r>
            <a:endParaRPr lang="en-US" sz="3200"/>
          </a:p>
        </p:txBody>
      </p:sp>
      <p:sp>
        <p:nvSpPr>
          <p:cNvPr id="48131" name="Content Placeholder 2" descr="Rectangle: Click to edit Master text styles&#10;Second level&#10;Third level&#10;Fourth level&#10;Fifth level"/>
          <p:cNvSpPr>
            <a:spLocks noGrp="1"/>
          </p:cNvSpPr>
          <p:nvPr>
            <p:ph idx="1"/>
          </p:nvPr>
        </p:nvSpPr>
        <p:spPr>
          <a:xfrm>
            <a:off x="838200" y="1676400"/>
            <a:ext cx="8305800" cy="4114800"/>
          </a:xfrm>
        </p:spPr>
        <p:txBody>
          <a:bodyPr/>
          <a:lstStyle/>
          <a:p>
            <a:r>
              <a:rPr lang="ru-RU"/>
              <a:t>Друга фаза се спроводи у </a:t>
            </a:r>
            <a:r>
              <a:rPr lang="en-US"/>
              <a:t>специјализованим </a:t>
            </a:r>
            <a:r>
              <a:rPr lang="ru-RU"/>
              <a:t>Центрима за кардиолошку рехабилитацију од 2</a:t>
            </a:r>
            <a:r>
              <a:rPr lang="sr-Latn-CS"/>
              <a:t>-</a:t>
            </a:r>
            <a:r>
              <a:rPr lang="ru-RU"/>
              <a:t>16 недеље од акутног догађаја у трајању од 3 недеље.</a:t>
            </a:r>
          </a:p>
          <a:p>
            <a:r>
              <a:rPr lang="ru-RU"/>
              <a:t>Започиње се ходом по равном у трајању 20мин, брзинином 3 </a:t>
            </a:r>
            <a:r>
              <a:rPr lang="sr-Latn-CS"/>
              <a:t>km/h</a:t>
            </a:r>
            <a:r>
              <a:rPr lang="en-US"/>
              <a:t>. </a:t>
            </a:r>
            <a:endParaRPr lang="sr-Latn-CS"/>
          </a:p>
          <a:p>
            <a:r>
              <a:rPr lang="en-US"/>
              <a:t>Сваког следећег дана продужава се за 10 мин, до 90 минута. Након тога повећава се брзина на 4 </a:t>
            </a:r>
            <a:r>
              <a:rPr lang="sr-Latn-CS"/>
              <a:t>km/h</a:t>
            </a:r>
            <a:r>
              <a:rPr lang="en-US"/>
              <a:t> 20 мин, и повећава се сваког наредоног дана дужина по 10 мин до 90 мин. Након тога се повећава брзина на </a:t>
            </a:r>
            <a:r>
              <a:rPr lang="ru-RU"/>
              <a:t>6 </a:t>
            </a:r>
            <a:r>
              <a:rPr lang="sr-Latn-CS"/>
              <a:t>km/h</a:t>
            </a:r>
            <a:r>
              <a:rPr lang="en-US"/>
              <a:t> и поново почиње са 20 минута хода. </a:t>
            </a:r>
            <a:endParaRPr lang="sr-Latn-CS"/>
          </a:p>
          <a:p>
            <a:r>
              <a:rPr lang="en-US"/>
              <a:t>Након што се достиген 90 минута уводи се ход по узбдици, низбрдици и степеништу.</a:t>
            </a:r>
          </a:p>
        </p:txBody>
      </p:sp>
      <p:sp>
        <p:nvSpPr>
          <p:cNvPr id="48132" name="Slide Number Placeholder 3"/>
          <p:cNvSpPr>
            <a:spLocks noGrp="1"/>
          </p:cNvSpPr>
          <p:nvPr>
            <p:ph type="sldNum" sz="quarter" idx="10"/>
          </p:nvPr>
        </p:nvSpPr>
        <p:spPr>
          <a:noFill/>
          <a:ln>
            <a:miter lim="800000"/>
            <a:headEnd/>
            <a:tailEnd/>
          </a:ln>
        </p:spPr>
        <p:txBody>
          <a:bodyPr/>
          <a:lstStyle/>
          <a:p>
            <a:fld id="{07505ECC-F78A-4D53-8E23-9A445429A22B}" type="slidenum">
              <a:rPr lang="en-US" altLang="en-US" smtClean="0">
                <a:cs typeface="Arial" pitchFamily="34" charset="0"/>
              </a:rPr>
              <a:pPr/>
              <a:t>44</a:t>
            </a:fld>
            <a:endParaRPr lang="en-US" altLang="en-US">
              <a:cs typeface="Arial" pitchFamily="34" charset="0"/>
            </a:endParaRPr>
          </a:p>
        </p:txBody>
      </p:sp>
    </p:spTree>
  </p:cSld>
  <p:clrMapOvr>
    <a:masterClrMapping/>
  </p:clrMapOvr>
  <p:transition advTm="53839"/>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z="3200" b="1">
                <a:solidFill>
                  <a:srgbClr val="FF0000"/>
                </a:solidFill>
                <a:cs typeface="Times New Roman" pitchFamily="18" charset="0"/>
              </a:rPr>
              <a:t>II фаза - фаза реконвалесценције</a:t>
            </a:r>
            <a:endParaRPr lang="en-US" sz="3200"/>
          </a:p>
        </p:txBody>
      </p:sp>
      <p:sp>
        <p:nvSpPr>
          <p:cNvPr id="49155" name="Content Placeholder 2" descr="Rectangle: Click to edit Master text styles&#10;Second level&#10;Third level&#10;Fourth level&#10;Fifth level"/>
          <p:cNvSpPr>
            <a:spLocks noGrp="1"/>
          </p:cNvSpPr>
          <p:nvPr>
            <p:ph idx="1"/>
          </p:nvPr>
        </p:nvSpPr>
        <p:spPr/>
        <p:txBody>
          <a:bodyPr/>
          <a:lstStyle/>
          <a:p>
            <a:r>
              <a:rPr lang="en-US"/>
              <a:t>Циљ рехабилитације у овој фази је помоћ пацијенту у смислу померања из стања опоравка ка побољшању функционалних капацитета, обезбеђења раног повратка ка нормалним активностима и промени начина живота.</a:t>
            </a:r>
          </a:p>
          <a:p>
            <a:r>
              <a:rPr lang="en-US"/>
              <a:t>Улога физиотерапеута у овој фази је.</a:t>
            </a:r>
          </a:p>
          <a:p>
            <a:r>
              <a:rPr lang="en-US"/>
              <a:t>- процена функционалних способности пацијента</a:t>
            </a:r>
          </a:p>
          <a:p>
            <a:r>
              <a:rPr lang="en-US"/>
              <a:t>- указивање на значај редовног спровођења ктх програма</a:t>
            </a:r>
          </a:p>
          <a:p>
            <a:r>
              <a:rPr lang="en-US"/>
              <a:t>- обука и праћење прогресије вежби</a:t>
            </a:r>
          </a:p>
        </p:txBody>
      </p:sp>
      <p:sp>
        <p:nvSpPr>
          <p:cNvPr id="49156" name="Slide Number Placeholder 3"/>
          <p:cNvSpPr>
            <a:spLocks noGrp="1"/>
          </p:cNvSpPr>
          <p:nvPr>
            <p:ph type="sldNum" sz="quarter" idx="10"/>
          </p:nvPr>
        </p:nvSpPr>
        <p:spPr>
          <a:noFill/>
          <a:ln>
            <a:miter lim="800000"/>
            <a:headEnd/>
            <a:tailEnd/>
          </a:ln>
        </p:spPr>
        <p:txBody>
          <a:bodyPr/>
          <a:lstStyle/>
          <a:p>
            <a:fld id="{F0CCAB38-ED5A-47EC-81F8-C8D8AC32F984}" type="slidenum">
              <a:rPr lang="en-US" altLang="en-US" smtClean="0">
                <a:cs typeface="Arial" pitchFamily="34" charset="0"/>
              </a:rPr>
              <a:pPr/>
              <a:t>45</a:t>
            </a:fld>
            <a:endParaRPr lang="en-US" altLang="en-US">
              <a:cs typeface="Arial" pitchFamily="34" charset="0"/>
            </a:endParaRPr>
          </a:p>
        </p:txBody>
      </p:sp>
    </p:spTree>
  </p:cSld>
  <p:clrMapOvr>
    <a:masterClrMapping/>
  </p:clrMapOvr>
  <p:transition advTm="25222"/>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z="3200" b="1" u="sng">
                <a:solidFill>
                  <a:srgbClr val="FF0000"/>
                </a:solidFill>
                <a:cs typeface="Times New Roman" pitchFamily="18" charset="0"/>
              </a:rPr>
              <a:t>II фаза - фаза реконвалесценције (траје 3-5 нед.)</a:t>
            </a:r>
            <a:r>
              <a:rPr lang="en-US" sz="1800" b="1">
                <a:solidFill>
                  <a:srgbClr val="FF0000"/>
                </a:solidFill>
                <a:cs typeface="Times New Roman" pitchFamily="18" charset="0"/>
              </a:rPr>
              <a:t> </a:t>
            </a:r>
            <a:endParaRPr lang="en-US" sz="3200">
              <a:solidFill>
                <a:srgbClr val="FF0000"/>
              </a:solidFill>
            </a:endParaRPr>
          </a:p>
        </p:txBody>
      </p:sp>
      <p:sp>
        <p:nvSpPr>
          <p:cNvPr id="50179" name="Content Placeholder 2" descr="Rectangle: Click to edit Master text styles&#10;Second level&#10;Third level&#10;Fourth level&#10;Fifth level"/>
          <p:cNvSpPr>
            <a:spLocks noGrp="1"/>
          </p:cNvSpPr>
          <p:nvPr>
            <p:ph idx="1"/>
          </p:nvPr>
        </p:nvSpPr>
        <p:spPr/>
        <p:txBody>
          <a:bodyPr/>
          <a:lstStyle/>
          <a:p>
            <a:pPr algn="just" eaLnBrk="1" hangingPunct="1">
              <a:lnSpc>
                <a:spcPct val="90000"/>
              </a:lnSpc>
              <a:buFont typeface="Wingdings" pitchFamily="2" charset="2"/>
              <a:buChar char="v"/>
            </a:pPr>
            <a:r>
              <a:rPr lang="en-US" b="1">
                <a:cs typeface="Times New Roman" pitchFamily="18" charset="0"/>
              </a:rPr>
              <a:t>Наставља се програм раније рех. са допуштањем веће физичке активности а њени </a:t>
            </a:r>
            <a:r>
              <a:rPr lang="hr-HR" b="1">
                <a:cs typeface="Times New Roman" pitchFamily="18" charset="0"/>
              </a:rPr>
              <a:t>  </a:t>
            </a:r>
            <a:r>
              <a:rPr lang="en-US" b="1">
                <a:cs typeface="Times New Roman" pitchFamily="18" charset="0"/>
              </a:rPr>
              <a:t>облици могу бити:</a:t>
            </a:r>
            <a:endParaRPr lang="en-US">
              <a:cs typeface="Times New Roman" pitchFamily="18" charset="0"/>
            </a:endParaRPr>
          </a:p>
          <a:p>
            <a:pPr algn="just" eaLnBrk="1" hangingPunct="1">
              <a:lnSpc>
                <a:spcPct val="90000"/>
              </a:lnSpc>
            </a:pPr>
            <a:endParaRPr lang="en-US" b="1">
              <a:cs typeface="Times New Roman" pitchFamily="18" charset="0"/>
            </a:endParaRPr>
          </a:p>
          <a:p>
            <a:pPr algn="just" eaLnBrk="1" hangingPunct="1">
              <a:lnSpc>
                <a:spcPct val="150000"/>
              </a:lnSpc>
              <a:buFont typeface="Wingdings" pitchFamily="2" charset="2"/>
              <a:buChar char="q"/>
            </a:pPr>
            <a:r>
              <a:rPr lang="en-US" b="1">
                <a:solidFill>
                  <a:schemeClr val="hlink"/>
                </a:solidFill>
                <a:cs typeface="Times New Roman" pitchFamily="18" charset="0"/>
              </a:rPr>
              <a:t>гимнастичка вежбе</a:t>
            </a:r>
            <a:endParaRPr lang="en-US">
              <a:cs typeface="Times New Roman" pitchFamily="18" charset="0"/>
            </a:endParaRPr>
          </a:p>
          <a:p>
            <a:pPr algn="just" eaLnBrk="1" hangingPunct="1">
              <a:lnSpc>
                <a:spcPct val="150000"/>
              </a:lnSpc>
              <a:buFont typeface="Wingdings" pitchFamily="2" charset="2"/>
              <a:buChar char="q"/>
            </a:pPr>
            <a:r>
              <a:rPr lang="en-US" b="1">
                <a:solidFill>
                  <a:schemeClr val="hlink"/>
                </a:solidFill>
                <a:cs typeface="Times New Roman" pitchFamily="18" charset="0"/>
              </a:rPr>
              <a:t>интервални тренинг</a:t>
            </a:r>
            <a:endParaRPr lang="hr-HR" b="1"/>
          </a:p>
          <a:p>
            <a:pPr algn="just" eaLnBrk="1" hangingPunct="1">
              <a:lnSpc>
                <a:spcPct val="150000"/>
              </a:lnSpc>
              <a:buFont typeface="Wingdings" pitchFamily="2" charset="2"/>
              <a:buChar char="q"/>
            </a:pPr>
            <a:r>
              <a:rPr lang="en-US" b="1">
                <a:solidFill>
                  <a:schemeClr val="hlink"/>
                </a:solidFill>
                <a:cs typeface="Times New Roman" pitchFamily="18" charset="0"/>
              </a:rPr>
              <a:t>терапијске куре</a:t>
            </a:r>
            <a:r>
              <a:rPr lang="en-US" b="1">
                <a:cs typeface="Times New Roman" pitchFamily="18" charset="0"/>
              </a:rPr>
              <a:t> ("стазама живота“)</a:t>
            </a:r>
            <a:endParaRPr lang="en-US"/>
          </a:p>
          <a:p>
            <a:endParaRPr lang="en-US"/>
          </a:p>
        </p:txBody>
      </p:sp>
      <p:sp>
        <p:nvSpPr>
          <p:cNvPr id="50180" name="Slide Number Placeholder 3"/>
          <p:cNvSpPr>
            <a:spLocks noGrp="1"/>
          </p:cNvSpPr>
          <p:nvPr>
            <p:ph type="sldNum" sz="quarter" idx="10"/>
          </p:nvPr>
        </p:nvSpPr>
        <p:spPr>
          <a:noFill/>
          <a:ln>
            <a:miter lim="800000"/>
            <a:headEnd/>
            <a:tailEnd/>
          </a:ln>
        </p:spPr>
        <p:txBody>
          <a:bodyPr/>
          <a:lstStyle/>
          <a:p>
            <a:fld id="{4C84D53C-B446-4D14-9A0E-13E9FAC84EE6}" type="slidenum">
              <a:rPr lang="en-US" altLang="en-US" smtClean="0">
                <a:cs typeface="Arial" pitchFamily="34" charset="0"/>
              </a:rPr>
              <a:pPr/>
              <a:t>46</a:t>
            </a:fld>
            <a:endParaRPr lang="en-US" altLang="en-US">
              <a:cs typeface="Arial" pitchFamily="34" charset="0"/>
            </a:endParaRPr>
          </a:p>
        </p:txBody>
      </p:sp>
    </p:spTree>
  </p:cSld>
  <p:clrMapOvr>
    <a:masterClrMapping/>
  </p:clrMapOvr>
  <p:transition advTm="1489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z="3200" b="1" u="sng">
                <a:solidFill>
                  <a:srgbClr val="FF0000"/>
                </a:solidFill>
                <a:cs typeface="Times New Roman" pitchFamily="18" charset="0"/>
              </a:rPr>
              <a:t>II фаза - фаза реконвалесценције (траје 3-5 нед.)</a:t>
            </a:r>
            <a:r>
              <a:rPr lang="en-US" sz="2800" b="1">
                <a:solidFill>
                  <a:srgbClr val="FF0000"/>
                </a:solidFill>
                <a:cs typeface="Times New Roman" pitchFamily="18" charset="0"/>
              </a:rPr>
              <a:t> </a:t>
            </a:r>
            <a:endParaRPr lang="en-US"/>
          </a:p>
        </p:txBody>
      </p:sp>
      <p:sp>
        <p:nvSpPr>
          <p:cNvPr id="51203" name="Content Placeholder 2" descr="Rectangle: Click to edit Master text styles&#10;Second level&#10;Third level&#10;Fourth level&#10;Fifth level"/>
          <p:cNvSpPr>
            <a:spLocks noGrp="1"/>
          </p:cNvSpPr>
          <p:nvPr>
            <p:ph idx="1"/>
          </p:nvPr>
        </p:nvSpPr>
        <p:spPr/>
        <p:txBody>
          <a:bodyPr/>
          <a:lstStyle/>
          <a:p>
            <a:r>
              <a:rPr lang="en-US">
                <a:solidFill>
                  <a:schemeClr val="hlink"/>
                </a:solidFill>
                <a:cs typeface="Times New Roman" pitchFamily="18" charset="0"/>
              </a:rPr>
              <a:t>1. интервални тренинг</a:t>
            </a:r>
            <a:r>
              <a:rPr lang="en-US">
                <a:cs typeface="Times New Roman" pitchFamily="18" charset="0"/>
              </a:rPr>
              <a:t> (</a:t>
            </a:r>
            <a:r>
              <a:rPr lang="en-US" u="sng">
                <a:cs typeface="Times New Roman" pitchFamily="18" charset="0"/>
              </a:rPr>
              <a:t>на бицикл ергометру</a:t>
            </a:r>
            <a:r>
              <a:rPr lang="en-US">
                <a:cs typeface="Times New Roman" pitchFamily="18" charset="0"/>
              </a:rPr>
              <a:t>) дозиран 3 мин интенз. већег оптерећења </a:t>
            </a:r>
            <a:r>
              <a:rPr lang="en-US"/>
              <a:t>за</a:t>
            </a:r>
            <a:r>
              <a:rPr lang="en-US">
                <a:cs typeface="Times New Roman" pitchFamily="18" charset="0"/>
              </a:rPr>
              <a:t>мењује  се са интервалом 3 мин. ниског оптерећења. </a:t>
            </a:r>
            <a:br>
              <a:rPr lang="en-US">
                <a:cs typeface="Times New Roman" pitchFamily="18" charset="0"/>
              </a:rPr>
            </a:br>
            <a:r>
              <a:rPr lang="en-US">
                <a:cs typeface="Times New Roman" pitchFamily="18" charset="0"/>
              </a:rPr>
              <a:t/>
            </a:r>
            <a:br>
              <a:rPr lang="en-US">
                <a:cs typeface="Times New Roman" pitchFamily="18" charset="0"/>
              </a:rPr>
            </a:br>
            <a:r>
              <a:rPr lang="en-US">
                <a:cs typeface="Times New Roman" pitchFamily="18" charset="0"/>
              </a:rPr>
              <a:t>Након тога одмор 3-6 мин.</a:t>
            </a:r>
            <a:br>
              <a:rPr lang="en-US">
                <a:cs typeface="Times New Roman" pitchFamily="18" charset="0"/>
              </a:rPr>
            </a:br>
            <a:endParaRPr lang="en-US"/>
          </a:p>
        </p:txBody>
      </p:sp>
      <p:sp>
        <p:nvSpPr>
          <p:cNvPr id="51204" name="Slide Number Placeholder 3"/>
          <p:cNvSpPr>
            <a:spLocks noGrp="1"/>
          </p:cNvSpPr>
          <p:nvPr>
            <p:ph type="sldNum" sz="quarter" idx="10"/>
          </p:nvPr>
        </p:nvSpPr>
        <p:spPr>
          <a:noFill/>
          <a:ln>
            <a:miter lim="800000"/>
            <a:headEnd/>
            <a:tailEnd/>
          </a:ln>
        </p:spPr>
        <p:txBody>
          <a:bodyPr/>
          <a:lstStyle/>
          <a:p>
            <a:fld id="{A45186D2-AB07-46E3-8223-F1A41206F6F0}" type="slidenum">
              <a:rPr lang="en-US" altLang="en-US" smtClean="0">
                <a:cs typeface="Arial" pitchFamily="34" charset="0"/>
              </a:rPr>
              <a:pPr/>
              <a:t>47</a:t>
            </a:fld>
            <a:endParaRPr lang="en-US" altLang="en-US">
              <a:cs typeface="Arial" pitchFamily="34" charset="0"/>
            </a:endParaRPr>
          </a:p>
        </p:txBody>
      </p:sp>
    </p:spTree>
  </p:cSld>
  <p:clrMapOvr>
    <a:masterClrMapping/>
  </p:clrMapOvr>
  <p:transition advTm="14779"/>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z="4000" b="1">
                <a:solidFill>
                  <a:srgbClr val="FF0000"/>
                </a:solidFill>
              </a:rPr>
              <a:t>III фаза </a:t>
            </a:r>
            <a:r>
              <a:rPr lang="en-US" b="1">
                <a:solidFill>
                  <a:srgbClr val="FF0000"/>
                </a:solidFill>
              </a:rPr>
              <a:t>– </a:t>
            </a:r>
            <a:r>
              <a:rPr lang="en-US" sz="3600" b="1">
                <a:solidFill>
                  <a:srgbClr val="FF0000"/>
                </a:solidFill>
              </a:rPr>
              <a:t>фаза постреконвалесценције</a:t>
            </a:r>
            <a:endParaRPr lang="en-US">
              <a:solidFill>
                <a:srgbClr val="FF0000"/>
              </a:solidFill>
            </a:endParaRPr>
          </a:p>
        </p:txBody>
      </p:sp>
      <p:sp>
        <p:nvSpPr>
          <p:cNvPr id="52227" name="Content Placeholder 2" descr="Rectangle: Click to edit Master text styles&#10;Second level&#10;Third level&#10;Fourth level&#10;Fifth level"/>
          <p:cNvSpPr>
            <a:spLocks noGrp="1"/>
          </p:cNvSpPr>
          <p:nvPr>
            <p:ph idx="1"/>
          </p:nvPr>
        </p:nvSpPr>
        <p:spPr/>
        <p:txBody>
          <a:bodyPr/>
          <a:lstStyle/>
          <a:p>
            <a:pPr eaLnBrk="1" hangingPunct="1"/>
            <a:r>
              <a:rPr lang="en-US"/>
              <a:t>Наставак научених вежби у амбулантним условима </a:t>
            </a:r>
          </a:p>
          <a:p>
            <a:pPr eaLnBrk="1" hangingPunct="1"/>
            <a:r>
              <a:rPr lang="ru-RU"/>
              <a:t>Научени ктх програм мора се спроводити доживотно, јер се после неколико месеци од престанка физичког тренинга губе позитивни ефекти.</a:t>
            </a:r>
            <a:r>
              <a:rPr lang="en-US"/>
              <a:t> </a:t>
            </a:r>
            <a:endParaRPr lang="sr-Latn-CS"/>
          </a:p>
          <a:p>
            <a:pPr algn="just" eaLnBrk="1" hangingPunct="1"/>
            <a:r>
              <a:rPr lang="en-US"/>
              <a:t>Спровођење хигијенско дијететског режима читавог живота. </a:t>
            </a:r>
            <a:endParaRPr lang="sr-Latn-CS"/>
          </a:p>
          <a:p>
            <a:pPr algn="just" eaLnBrk="1" hangingPunct="1"/>
            <a:r>
              <a:rPr lang="en-US"/>
              <a:t>Дозвољене су аеробне спортске активности.</a:t>
            </a:r>
          </a:p>
          <a:p>
            <a:endParaRPr lang="en-US"/>
          </a:p>
        </p:txBody>
      </p:sp>
      <p:sp>
        <p:nvSpPr>
          <p:cNvPr id="52228" name="Slide Number Placeholder 3"/>
          <p:cNvSpPr>
            <a:spLocks noGrp="1"/>
          </p:cNvSpPr>
          <p:nvPr>
            <p:ph type="sldNum" sz="quarter" idx="10"/>
          </p:nvPr>
        </p:nvSpPr>
        <p:spPr>
          <a:noFill/>
          <a:ln>
            <a:miter lim="800000"/>
            <a:headEnd/>
            <a:tailEnd/>
          </a:ln>
        </p:spPr>
        <p:txBody>
          <a:bodyPr/>
          <a:lstStyle/>
          <a:p>
            <a:fld id="{9FC97754-2F12-4F6F-AA36-430C6C34D706}" type="slidenum">
              <a:rPr lang="en-US" altLang="en-US" smtClean="0">
                <a:cs typeface="Arial" pitchFamily="34" charset="0"/>
              </a:rPr>
              <a:pPr/>
              <a:t>48</a:t>
            </a:fld>
            <a:endParaRPr lang="en-US" altLang="en-US">
              <a:cs typeface="Arial" pitchFamily="34" charset="0"/>
            </a:endParaRPr>
          </a:p>
        </p:txBody>
      </p:sp>
    </p:spTree>
  </p:cSld>
  <p:clrMapOvr>
    <a:masterClrMapping/>
  </p:clrMapOvr>
  <p:transition advTm="26258"/>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r-Cyrl-CS" sz="2800" b="1" dirty="0">
                <a:latin typeface="+mn-lt"/>
              </a:rPr>
              <a:t>ЕФЕКТИ ФИЗИЧКОГ ВЕЖБАЊА НА          КАРДИОВАСКУЛАРНИ СИСТЕМ</a:t>
            </a:r>
            <a:endParaRPr lang="en-US" sz="2800" dirty="0">
              <a:latin typeface="+mn-lt"/>
            </a:endParaRPr>
          </a:p>
        </p:txBody>
      </p:sp>
      <p:sp>
        <p:nvSpPr>
          <p:cNvPr id="53251" name="Content Placeholder 2" descr="Rectangle: Click to edit Master text styles&#10;Second level&#10;Third level&#10;Fourth level&#10;Fifth level"/>
          <p:cNvSpPr>
            <a:spLocks noGrp="1"/>
          </p:cNvSpPr>
          <p:nvPr>
            <p:ph idx="1"/>
          </p:nvPr>
        </p:nvSpPr>
        <p:spPr/>
        <p:txBody>
          <a:bodyPr/>
          <a:lstStyle/>
          <a:p>
            <a:pPr>
              <a:buFont typeface="Wingdings" pitchFamily="2" charset="2"/>
              <a:buChar char="Ø"/>
            </a:pPr>
            <a:r>
              <a:rPr lang="sr-Latn-CS" sz="2800"/>
              <a:t> </a:t>
            </a:r>
            <a:r>
              <a:rPr lang="en-US"/>
              <a:t>- повећање ејекционе фазе</a:t>
            </a:r>
          </a:p>
          <a:p>
            <a:pPr>
              <a:buFont typeface="Wingdings" pitchFamily="2" charset="2"/>
              <a:buChar char="Ø"/>
            </a:pPr>
            <a:r>
              <a:rPr lang="en-US"/>
              <a:t> - повећање мишићне масе, дијастолног волумена леве коморе и пречника корорнарних артерија</a:t>
            </a:r>
          </a:p>
          <a:p>
            <a:pPr>
              <a:buFont typeface="Wingdings" pitchFamily="2" charset="2"/>
              <a:buChar char="Ø"/>
            </a:pPr>
            <a:r>
              <a:rPr lang="en-US"/>
              <a:t> - смањење миокарде потрошње кисеоника</a:t>
            </a:r>
          </a:p>
          <a:p>
            <a:pPr>
              <a:buFont typeface="Wingdings" pitchFamily="2" charset="2"/>
              <a:buChar char="Ø"/>
            </a:pPr>
            <a:r>
              <a:rPr lang="en-US"/>
              <a:t> - побољшање контрактилности леве коморе</a:t>
            </a:r>
          </a:p>
          <a:p>
            <a:pPr>
              <a:buFont typeface="Wingdings" pitchFamily="2" charset="2"/>
              <a:buChar char="Ø"/>
            </a:pPr>
            <a:r>
              <a:rPr lang="en-US"/>
              <a:t> - смањује се сегментна абнормалност леве коморе</a:t>
            </a:r>
          </a:p>
          <a:p>
            <a:pPr>
              <a:buFont typeface="Wingdings" pitchFamily="2" charset="2"/>
              <a:buChar char="Ø"/>
            </a:pPr>
            <a:r>
              <a:rPr lang="en-US"/>
              <a:t> - смањење срчане фреквенције и крвног притиска</a:t>
            </a:r>
          </a:p>
          <a:p>
            <a:pPr>
              <a:buFont typeface="Wingdings" pitchFamily="2" charset="2"/>
              <a:buNone/>
            </a:pPr>
            <a:endParaRPr lang="en-US" sz="2800"/>
          </a:p>
        </p:txBody>
      </p:sp>
      <p:sp>
        <p:nvSpPr>
          <p:cNvPr id="53252" name="Slide Number Placeholder 3"/>
          <p:cNvSpPr>
            <a:spLocks noGrp="1"/>
          </p:cNvSpPr>
          <p:nvPr>
            <p:ph type="sldNum" sz="quarter" idx="10"/>
          </p:nvPr>
        </p:nvSpPr>
        <p:spPr>
          <a:noFill/>
          <a:ln>
            <a:miter lim="800000"/>
            <a:headEnd/>
            <a:tailEnd/>
          </a:ln>
        </p:spPr>
        <p:txBody>
          <a:bodyPr/>
          <a:lstStyle/>
          <a:p>
            <a:fld id="{4D6B740F-A72E-430D-9ABC-05EDF3CAFCFD}" type="slidenum">
              <a:rPr lang="en-US" altLang="en-US" smtClean="0">
                <a:cs typeface="Arial" pitchFamily="34" charset="0"/>
              </a:rPr>
              <a:pPr/>
              <a:t>49</a:t>
            </a:fld>
            <a:endParaRPr lang="en-US" altLang="en-US">
              <a:cs typeface="Arial" pitchFamily="34" charset="0"/>
            </a:endParaRPr>
          </a:p>
        </p:txBody>
      </p:sp>
    </p:spTree>
  </p:cSld>
  <p:clrMapOvr>
    <a:masterClrMapping/>
  </p:clrMapOvr>
  <p:transition advTm="26766"/>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z="4000" b="1"/>
              <a:t>Фактори ризика за коронарну болест</a:t>
            </a:r>
          </a:p>
        </p:txBody>
      </p:sp>
      <p:sp>
        <p:nvSpPr>
          <p:cNvPr id="8195" name="Content Placeholder 2" descr="Rectangle: Click to edit Master text styles&#10;Second level&#10;Third level&#10;Fourth level&#10;Fifth level"/>
          <p:cNvSpPr>
            <a:spLocks noGrp="1"/>
          </p:cNvSpPr>
          <p:nvPr>
            <p:ph idx="1"/>
          </p:nvPr>
        </p:nvSpPr>
        <p:spPr/>
        <p:txBody>
          <a:bodyPr/>
          <a:lstStyle/>
          <a:p>
            <a:pPr>
              <a:buFont typeface="Wingdings" pitchFamily="2" charset="2"/>
              <a:buChar char="Ø"/>
            </a:pPr>
            <a:r>
              <a:rPr lang="ru-RU"/>
              <a:t>године живота, </a:t>
            </a:r>
          </a:p>
          <a:p>
            <a:pPr>
              <a:buFont typeface="Wingdings" pitchFamily="2" charset="2"/>
              <a:buChar char="Ø"/>
            </a:pPr>
            <a:r>
              <a:rPr lang="ru-RU"/>
              <a:t>повишене вредности масти, </a:t>
            </a:r>
          </a:p>
          <a:p>
            <a:pPr>
              <a:buFont typeface="Wingdings" pitchFamily="2" charset="2"/>
              <a:buChar char="Ø"/>
            </a:pPr>
            <a:r>
              <a:rPr lang="ru-RU"/>
              <a:t>пушење, </a:t>
            </a:r>
          </a:p>
          <a:p>
            <a:pPr>
              <a:buFont typeface="Wingdings" pitchFamily="2" charset="2"/>
              <a:buChar char="Ø"/>
            </a:pPr>
            <a:r>
              <a:rPr lang="ru-RU"/>
              <a:t>крвни притисак, </a:t>
            </a:r>
          </a:p>
          <a:p>
            <a:pPr>
              <a:buFont typeface="Wingdings" pitchFamily="2" charset="2"/>
              <a:buChar char="Ø"/>
            </a:pPr>
            <a:r>
              <a:rPr lang="ru-RU"/>
              <a:t>физичка неактивност, </a:t>
            </a:r>
          </a:p>
          <a:p>
            <a:pPr>
              <a:buFont typeface="Wingdings" pitchFamily="2" charset="2"/>
              <a:buChar char="Ø"/>
            </a:pPr>
            <a:r>
              <a:rPr lang="ru-RU"/>
              <a:t>шећерна болест, </a:t>
            </a:r>
          </a:p>
          <a:p>
            <a:pPr>
              <a:buFont typeface="Wingdings" pitchFamily="2" charset="2"/>
              <a:buChar char="Ø"/>
            </a:pPr>
            <a:r>
              <a:rPr lang="ru-RU"/>
              <a:t>инфекције, </a:t>
            </a:r>
          </a:p>
          <a:p>
            <a:pPr>
              <a:buFont typeface="Wingdings" pitchFamily="2" charset="2"/>
              <a:buChar char="Ø"/>
            </a:pPr>
            <a:r>
              <a:rPr lang="ru-RU"/>
              <a:t>употреба оралних контрацептивних средстава,</a:t>
            </a:r>
          </a:p>
          <a:p>
            <a:pPr>
              <a:buFont typeface="Wingdings" pitchFamily="2" charset="2"/>
              <a:buChar char="Ø"/>
            </a:pPr>
            <a:r>
              <a:rPr lang="ru-RU"/>
              <a:t>бубрежна инсуфицијенција, </a:t>
            </a:r>
          </a:p>
          <a:p>
            <a:pPr>
              <a:buFont typeface="Wingdings" pitchFamily="2" charset="2"/>
              <a:buChar char="Ø"/>
            </a:pPr>
            <a:r>
              <a:rPr lang="ru-RU"/>
              <a:t>алкохол и итд.</a:t>
            </a:r>
            <a:endParaRPr lang="en-US"/>
          </a:p>
        </p:txBody>
      </p:sp>
      <p:sp>
        <p:nvSpPr>
          <p:cNvPr id="8196" name="Slide Number Placeholder 3"/>
          <p:cNvSpPr>
            <a:spLocks noGrp="1"/>
          </p:cNvSpPr>
          <p:nvPr>
            <p:ph type="sldNum" sz="quarter" idx="10"/>
          </p:nvPr>
        </p:nvSpPr>
        <p:spPr>
          <a:noFill/>
          <a:ln>
            <a:miter lim="800000"/>
            <a:headEnd/>
            <a:tailEnd/>
          </a:ln>
        </p:spPr>
        <p:txBody>
          <a:bodyPr/>
          <a:lstStyle/>
          <a:p>
            <a:fld id="{C3093D7A-9E64-4874-AD5B-A11D631FAC09}" type="slidenum">
              <a:rPr lang="en-US" altLang="en-US" smtClean="0">
                <a:cs typeface="Arial" pitchFamily="34" charset="0"/>
              </a:rPr>
              <a:pPr/>
              <a:t>5</a:t>
            </a:fld>
            <a:endParaRPr lang="en-US" altLang="en-US">
              <a:cs typeface="Arial" pitchFamily="34" charset="0"/>
            </a:endParaRPr>
          </a:p>
        </p:txBody>
      </p:sp>
    </p:spTree>
  </p:cSld>
  <p:clrMapOvr>
    <a:masterClrMapping/>
  </p:clrMapOvr>
  <p:transition advTm="17156"/>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sr-Cyrl-CS" sz="2800" b="1"/>
              <a:t>ЕФЕКТИ ФИЗИЧКОГ ВЕЖБАЊА НА          КАРДИОВАСКУЛАРНИ СИСТЕМ</a:t>
            </a:r>
            <a:endParaRPr lang="en-US" sz="2800"/>
          </a:p>
        </p:txBody>
      </p:sp>
      <p:sp>
        <p:nvSpPr>
          <p:cNvPr id="54275" name="Content Placeholder 2" descr="Rectangle: Click to edit Master text styles&#10;Second level&#10;Third level&#10;Fourth level&#10;Fifth level"/>
          <p:cNvSpPr>
            <a:spLocks noGrp="1"/>
          </p:cNvSpPr>
          <p:nvPr>
            <p:ph idx="1"/>
          </p:nvPr>
        </p:nvSpPr>
        <p:spPr/>
        <p:txBody>
          <a:bodyPr/>
          <a:lstStyle/>
          <a:p>
            <a:r>
              <a:rPr lang="en-US"/>
              <a:t>МЕТАБОЛИЧКЕ ПРОМЕНЕ:</a:t>
            </a:r>
          </a:p>
          <a:p>
            <a:r>
              <a:rPr lang="en-US"/>
              <a:t> - ↓ укупног холестерола, триглицерида, ЛДЛ-а, </a:t>
            </a:r>
            <a:r>
              <a:rPr lang="en-US">
                <a:cs typeface="Tahoma" pitchFamily="34" charset="0"/>
              </a:rPr>
              <a:t>↑ ХДЛ-а</a:t>
            </a:r>
          </a:p>
          <a:p>
            <a:r>
              <a:rPr lang="en-US">
                <a:cs typeface="Tahoma" pitchFamily="34" charset="0"/>
              </a:rPr>
              <a:t> - ↓ атерогеног индекса</a:t>
            </a:r>
          </a:p>
          <a:p>
            <a:r>
              <a:rPr lang="en-US">
                <a:cs typeface="Tahoma" pitchFamily="34" charset="0"/>
              </a:rPr>
              <a:t> - ↓ ослобађање катехоламина</a:t>
            </a:r>
          </a:p>
          <a:p>
            <a:r>
              <a:rPr lang="en-US">
                <a:cs typeface="Tahoma" pitchFamily="34" charset="0"/>
              </a:rPr>
              <a:t> - ↑ фибринолитичке активности плазме</a:t>
            </a:r>
            <a:endParaRPr lang="en-US"/>
          </a:p>
        </p:txBody>
      </p:sp>
      <p:sp>
        <p:nvSpPr>
          <p:cNvPr id="54276" name="Slide Number Placeholder 3"/>
          <p:cNvSpPr>
            <a:spLocks noGrp="1"/>
          </p:cNvSpPr>
          <p:nvPr>
            <p:ph type="sldNum" sz="quarter" idx="10"/>
          </p:nvPr>
        </p:nvSpPr>
        <p:spPr>
          <a:noFill/>
          <a:ln>
            <a:miter lim="800000"/>
            <a:headEnd/>
            <a:tailEnd/>
          </a:ln>
        </p:spPr>
        <p:txBody>
          <a:bodyPr/>
          <a:lstStyle/>
          <a:p>
            <a:fld id="{ED1ABC7D-8F4E-481A-AD10-A52037A51EF8}" type="slidenum">
              <a:rPr lang="en-US" altLang="en-US" smtClean="0">
                <a:cs typeface="Arial" pitchFamily="34" charset="0"/>
              </a:rPr>
              <a:pPr/>
              <a:t>50</a:t>
            </a:fld>
            <a:endParaRPr lang="en-US" altLang="en-US">
              <a:cs typeface="Arial" pitchFamily="34" charset="0"/>
            </a:endParaRPr>
          </a:p>
        </p:txBody>
      </p:sp>
    </p:spTree>
  </p:cSld>
  <p:clrMapOvr>
    <a:masterClrMapping/>
  </p:clrMapOvr>
  <p:transition advTm="20975"/>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sr-Cyrl-CS" sz="2800" b="1"/>
              <a:t>ЕФЕКТИ ФИЗИЧКОГ ВЕЖБАЊА НА          КАРДИОВАСКУЛАРНИ СИСТЕМ</a:t>
            </a:r>
            <a:endParaRPr lang="en-US" sz="2800"/>
          </a:p>
        </p:txBody>
      </p:sp>
      <p:sp>
        <p:nvSpPr>
          <p:cNvPr id="55299" name="Content Placeholder 2" descr="Rectangle: Click to edit Master text styles&#10;Second level&#10;Third level&#10;Fourth level&#10;Fifth level"/>
          <p:cNvSpPr>
            <a:spLocks noGrp="1"/>
          </p:cNvSpPr>
          <p:nvPr>
            <p:ph idx="1"/>
          </p:nvPr>
        </p:nvSpPr>
        <p:spPr/>
        <p:txBody>
          <a:bodyPr/>
          <a:lstStyle/>
          <a:p>
            <a:r>
              <a:rPr lang="en-US"/>
              <a:t>Физичка активност подиже општи тонус: подиже расположење, самопоуздање и остале психичке функције</a:t>
            </a:r>
          </a:p>
          <a:p>
            <a:r>
              <a:rPr lang="en-US"/>
              <a:t>Ефекат физике активности на периферно васкуларно корито: повећање екстракције кисеоника до 20х што доводи до →</a:t>
            </a:r>
          </a:p>
          <a:p>
            <a:pPr>
              <a:buFont typeface="Wingdings" pitchFamily="2" charset="2"/>
              <a:buNone/>
            </a:pPr>
            <a:r>
              <a:rPr lang="en-US"/>
              <a:t>     ↓ срчане фреквенције, ↓ дијастолносг артериског притиска и редукције исхемијских ЕКГ промена на нивоима оптерећења на којима су се ангинозне тегобе јављале пре физичког дуготрајног тренинга. </a:t>
            </a:r>
          </a:p>
        </p:txBody>
      </p:sp>
      <p:sp>
        <p:nvSpPr>
          <p:cNvPr id="55300" name="Slide Number Placeholder 3"/>
          <p:cNvSpPr>
            <a:spLocks noGrp="1"/>
          </p:cNvSpPr>
          <p:nvPr>
            <p:ph type="sldNum" sz="quarter" idx="10"/>
          </p:nvPr>
        </p:nvSpPr>
        <p:spPr>
          <a:noFill/>
          <a:ln>
            <a:miter lim="800000"/>
            <a:headEnd/>
            <a:tailEnd/>
          </a:ln>
        </p:spPr>
        <p:txBody>
          <a:bodyPr/>
          <a:lstStyle/>
          <a:p>
            <a:fld id="{B77683B8-6FF6-4C15-BEFF-DC3787745DB0}" type="slidenum">
              <a:rPr lang="en-US" altLang="en-US" smtClean="0">
                <a:cs typeface="Arial" pitchFamily="34" charset="0"/>
              </a:rPr>
              <a:pPr/>
              <a:t>51</a:t>
            </a:fld>
            <a:endParaRPr lang="en-US" altLang="en-US">
              <a:cs typeface="Arial" pitchFamily="34" charset="0"/>
            </a:endParaRPr>
          </a:p>
        </p:txBody>
      </p:sp>
    </p:spTree>
  </p:cSld>
  <p:clrMapOvr>
    <a:masterClrMapping/>
  </p:clrMapOvr>
  <p:transition advTm="31469"/>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sr-Cyrl-RS" sz="4000" b="1" dirty="0">
                <a:latin typeface="+mn-lt"/>
              </a:rPr>
              <a:t>ПРОПИСИВАЊЕ</a:t>
            </a:r>
            <a:r>
              <a:rPr lang="sr-Latn-CS" sz="4000" b="1" dirty="0">
                <a:latin typeface="+mn-lt"/>
              </a:rPr>
              <a:t> </a:t>
            </a:r>
            <a:r>
              <a:rPr lang="sr-Cyrl-RS" sz="4000" b="1" dirty="0">
                <a:latin typeface="+mn-lt"/>
              </a:rPr>
              <a:t>ВЕЖБАЊА</a:t>
            </a:r>
            <a:endParaRPr lang="en-US" sz="4000" dirty="0">
              <a:latin typeface="+mn-lt"/>
            </a:endParaRPr>
          </a:p>
        </p:txBody>
      </p:sp>
      <p:sp>
        <p:nvSpPr>
          <p:cNvPr id="3" name="Content Placeholder 2" descr="Rectangle: Click to edit Master text styles&#10;Second level&#10;Third level&#10;Fourth level&#10;Fifth level"/>
          <p:cNvSpPr>
            <a:spLocks noGrp="1"/>
          </p:cNvSpPr>
          <p:nvPr>
            <p:ph idx="1"/>
          </p:nvPr>
        </p:nvSpPr>
        <p:spPr/>
        <p:txBody>
          <a:bodyPr/>
          <a:lstStyle/>
          <a:p>
            <a:pPr algn="ctr">
              <a:buClr>
                <a:srgbClr val="FF3300"/>
              </a:buClr>
              <a:buSzPct val="80000"/>
              <a:buFont typeface="Wingdings" pitchFamily="2" charset="2"/>
              <a:buNone/>
              <a:defRPr/>
            </a:pPr>
            <a:r>
              <a:rPr lang="sr-Cyrl-RS" sz="3200" b="1" dirty="0"/>
              <a:t>Индивидуално</a:t>
            </a:r>
            <a:r>
              <a:rPr lang="sr-Latn-CS" sz="3200" b="1" dirty="0"/>
              <a:t>:</a:t>
            </a:r>
          </a:p>
          <a:p>
            <a:pPr algn="ctr">
              <a:buClr>
                <a:srgbClr val="FF3300"/>
              </a:buClr>
              <a:buSzPct val="80000"/>
              <a:buFont typeface="Wingdings" pitchFamily="2" charset="2"/>
              <a:buNone/>
              <a:defRPr/>
            </a:pPr>
            <a:endParaRPr lang="sr-Latn-CS" sz="3200" b="1" dirty="0">
              <a:effectLst>
                <a:outerShdw blurRad="38100" dist="38100" dir="2700000" algn="tl">
                  <a:srgbClr val="000000"/>
                </a:outerShdw>
              </a:effectLst>
              <a:latin typeface="Book Antiqua" pitchFamily="18" charset="0"/>
            </a:endParaRPr>
          </a:p>
          <a:p>
            <a:pPr>
              <a:lnSpc>
                <a:spcPct val="150000"/>
              </a:lnSpc>
              <a:spcBef>
                <a:spcPct val="45000"/>
              </a:spcBef>
              <a:buClr>
                <a:srgbClr val="FF3300"/>
              </a:buClr>
              <a:buSzPct val="80000"/>
              <a:buFont typeface="Arial" charset="0"/>
              <a:buChar char="►"/>
              <a:defRPr/>
            </a:pPr>
            <a:r>
              <a:rPr lang="sr-Cyrl-RS" dirty="0"/>
              <a:t>ДОЗИРАНА</a:t>
            </a:r>
            <a:endParaRPr lang="sr-Latn-CS" dirty="0"/>
          </a:p>
          <a:p>
            <a:pPr>
              <a:lnSpc>
                <a:spcPct val="150000"/>
              </a:lnSpc>
              <a:spcBef>
                <a:spcPct val="45000"/>
              </a:spcBef>
              <a:buClr>
                <a:srgbClr val="FF3300"/>
              </a:buClr>
              <a:buSzPct val="80000"/>
              <a:buFont typeface="Arial" charset="0"/>
              <a:buChar char="►"/>
              <a:defRPr/>
            </a:pPr>
            <a:r>
              <a:rPr lang="sr-Cyrl-RS" dirty="0"/>
              <a:t>ПРОГРАМИРАНА</a:t>
            </a:r>
            <a:endParaRPr lang="sr-Latn-CS" dirty="0"/>
          </a:p>
          <a:p>
            <a:pPr>
              <a:lnSpc>
                <a:spcPct val="150000"/>
              </a:lnSpc>
              <a:spcBef>
                <a:spcPct val="45000"/>
              </a:spcBef>
              <a:buClr>
                <a:srgbClr val="FF3300"/>
              </a:buClr>
              <a:buSzPct val="80000"/>
              <a:buFont typeface="Arial" charset="0"/>
              <a:buChar char="►"/>
              <a:defRPr/>
            </a:pPr>
            <a:r>
              <a:rPr lang="sr-Cyrl-RS" dirty="0"/>
              <a:t>КОНТРОЛИСАНА</a:t>
            </a:r>
            <a:endParaRPr lang="en-US" dirty="0"/>
          </a:p>
          <a:p>
            <a:pPr>
              <a:defRPr/>
            </a:pPr>
            <a:endParaRPr lang="en-US" dirty="0"/>
          </a:p>
        </p:txBody>
      </p:sp>
      <p:sp>
        <p:nvSpPr>
          <p:cNvPr id="56324" name="Slide Number Placeholder 3"/>
          <p:cNvSpPr>
            <a:spLocks noGrp="1"/>
          </p:cNvSpPr>
          <p:nvPr>
            <p:ph type="sldNum" sz="quarter" idx="10"/>
          </p:nvPr>
        </p:nvSpPr>
        <p:spPr>
          <a:noFill/>
          <a:ln>
            <a:miter lim="800000"/>
            <a:headEnd/>
            <a:tailEnd/>
          </a:ln>
        </p:spPr>
        <p:txBody>
          <a:bodyPr/>
          <a:lstStyle/>
          <a:p>
            <a:fld id="{FADC5093-27B8-4D08-865E-453BBAEDE248}" type="slidenum">
              <a:rPr lang="en-US" altLang="en-US" smtClean="0">
                <a:cs typeface="Arial" pitchFamily="34" charset="0"/>
              </a:rPr>
              <a:pPr/>
              <a:t>52</a:t>
            </a:fld>
            <a:endParaRPr lang="en-US" altLang="en-US">
              <a:cs typeface="Arial" pitchFamily="34" charset="0"/>
            </a:endParaRPr>
          </a:p>
        </p:txBody>
      </p:sp>
    </p:spTree>
  </p:cSld>
  <p:clrMapOvr>
    <a:masterClrMapping/>
  </p:clrMapOvr>
  <p:transition advTm="17623"/>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ru-RU" sz="2400" b="1" dirty="0">
                <a:solidFill>
                  <a:srgbClr val="FF0000"/>
                </a:solidFill>
                <a:latin typeface="+mn-lt"/>
              </a:rPr>
              <a:t>Опште препоруке за физички тренинг код пацијената са прележаним инфарктом</a:t>
            </a:r>
            <a:br>
              <a:rPr lang="ru-RU" sz="2400" b="1" dirty="0">
                <a:solidFill>
                  <a:srgbClr val="FF0000"/>
                </a:solidFill>
                <a:latin typeface="+mn-lt"/>
              </a:rPr>
            </a:br>
            <a:r>
              <a:rPr lang="ru-RU" sz="2400" b="1" dirty="0">
                <a:solidFill>
                  <a:srgbClr val="FF0000"/>
                </a:solidFill>
                <a:latin typeface="+mn-lt"/>
              </a:rPr>
              <a:t>миокарда</a:t>
            </a:r>
            <a:endParaRPr lang="en-US" sz="2400" b="1" dirty="0">
              <a:solidFill>
                <a:srgbClr val="FF0000"/>
              </a:solidFill>
              <a:latin typeface="+mn-lt"/>
            </a:endParaRPr>
          </a:p>
        </p:txBody>
      </p:sp>
      <p:sp>
        <p:nvSpPr>
          <p:cNvPr id="57347" name="Content Placeholder 2" descr="Rectangle: Click to edit Master text styles&#10;Second level&#10;Third level&#10;Fourth level&#10;Fifth level"/>
          <p:cNvSpPr>
            <a:spLocks noGrp="1"/>
          </p:cNvSpPr>
          <p:nvPr>
            <p:ph idx="1"/>
          </p:nvPr>
        </p:nvSpPr>
        <p:spPr/>
        <p:txBody>
          <a:bodyPr/>
          <a:lstStyle/>
          <a:p>
            <a:r>
              <a:rPr lang="ru-RU"/>
              <a:t>а) Минимално 2,5 сати недељно, идеално 3</a:t>
            </a:r>
            <a:r>
              <a:rPr lang="sr-Latn-CS"/>
              <a:t>-</a:t>
            </a:r>
            <a:r>
              <a:rPr lang="ru-RU"/>
              <a:t>4 сата недељно.</a:t>
            </a:r>
          </a:p>
          <a:p>
            <a:r>
              <a:rPr lang="ru-RU"/>
              <a:t>б) Започети са 50% </a:t>
            </a:r>
            <a:r>
              <a:rPr lang="en-US"/>
              <a:t>WLmax</a:t>
            </a:r>
            <a:r>
              <a:rPr lang="ru-RU"/>
              <a:t> или максималне потрошње кисеоника (</a:t>
            </a:r>
            <a:r>
              <a:rPr lang="en-US"/>
              <a:t>VO2 peak</a:t>
            </a:r>
            <a:r>
              <a:rPr lang="ru-RU"/>
              <a:t>) и</a:t>
            </a:r>
            <a:r>
              <a:rPr lang="sr-Latn-CS"/>
              <a:t> </a:t>
            </a:r>
            <a:r>
              <a:rPr lang="ru-RU"/>
              <a:t>постепено повећавати до 70%</a:t>
            </a:r>
            <a:r>
              <a:rPr lang="sr-Latn-CS"/>
              <a:t> </a:t>
            </a:r>
            <a:r>
              <a:rPr lang="en-US"/>
              <a:t>WLmax</a:t>
            </a:r>
            <a:r>
              <a:rPr lang="ru-RU"/>
              <a:t>.</a:t>
            </a:r>
          </a:p>
          <a:p>
            <a:r>
              <a:rPr lang="ru-RU"/>
              <a:t>ц) Потрошња енергије од 1.000 до 2.000 </a:t>
            </a:r>
            <a:r>
              <a:rPr lang="sr-Latn-CS"/>
              <a:t>kcal </a:t>
            </a:r>
            <a:r>
              <a:rPr lang="ru-RU"/>
              <a:t>недељно.</a:t>
            </a:r>
          </a:p>
          <a:p>
            <a:r>
              <a:rPr lang="ru-RU"/>
              <a:t>д) Проширити физички тренинг вежбама са отпором </a:t>
            </a:r>
            <a:r>
              <a:rPr lang="sr-Latn-CS"/>
              <a:t>2 x</a:t>
            </a:r>
            <a:r>
              <a:rPr lang="ru-RU"/>
              <a:t> недељно.</a:t>
            </a:r>
            <a:endParaRPr lang="en-US"/>
          </a:p>
        </p:txBody>
      </p:sp>
      <p:sp>
        <p:nvSpPr>
          <p:cNvPr id="57348" name="Slide Number Placeholder 3"/>
          <p:cNvSpPr>
            <a:spLocks noGrp="1"/>
          </p:cNvSpPr>
          <p:nvPr>
            <p:ph type="sldNum" sz="quarter" idx="10"/>
          </p:nvPr>
        </p:nvSpPr>
        <p:spPr>
          <a:noFill/>
          <a:ln>
            <a:miter lim="800000"/>
            <a:headEnd/>
            <a:tailEnd/>
          </a:ln>
        </p:spPr>
        <p:txBody>
          <a:bodyPr/>
          <a:lstStyle/>
          <a:p>
            <a:fld id="{46CE30FA-C7EA-47E0-B06B-E0580BBD0B1F}" type="slidenum">
              <a:rPr lang="en-US" altLang="en-US" smtClean="0">
                <a:cs typeface="Arial" pitchFamily="34" charset="0"/>
              </a:rPr>
              <a:pPr/>
              <a:t>53</a:t>
            </a:fld>
            <a:endParaRPr lang="en-US" altLang="en-US">
              <a:cs typeface="Arial" pitchFamily="34" charset="0"/>
            </a:endParaRPr>
          </a:p>
        </p:txBody>
      </p:sp>
      <p:sp>
        <p:nvSpPr>
          <p:cNvPr id="57349" name="Rectangle 4"/>
          <p:cNvSpPr>
            <a:spLocks noChangeArrowheads="1"/>
          </p:cNvSpPr>
          <p:nvPr/>
        </p:nvSpPr>
        <p:spPr bwMode="auto">
          <a:xfrm>
            <a:off x="228600" y="6088063"/>
            <a:ext cx="8915400" cy="769937"/>
          </a:xfrm>
          <a:prstGeom prst="rect">
            <a:avLst/>
          </a:prstGeom>
          <a:noFill/>
          <a:ln w="9525">
            <a:noFill/>
            <a:miter lim="800000"/>
            <a:headEnd/>
            <a:tailEnd/>
          </a:ln>
        </p:spPr>
        <p:txBody>
          <a:bodyPr>
            <a:spAutoFit/>
          </a:bodyPr>
          <a:lstStyle/>
          <a:p>
            <a:r>
              <a:rPr lang="en-US" sz="1100"/>
              <a:t>Piepoli MF, Corrà U, Adamopoulos S, Benzer W, Bjarnason-Wehrens B, Cupples M, et al. Secondary prevention in the clinical management of patients with cardiovascular diseases. Core components, standards and outcome measures referral and delivery. A Policy Statement from the Cardiac Rehabilitation Section of the European Association of Cardiovascular Prevention and Rehabilitation. Endorsed by the Committee for Practice Guidelines of the European Society of Cardiology. Eur J Prev Cardiol. 2014. 21(6): 664-81</a:t>
            </a:r>
          </a:p>
        </p:txBody>
      </p:sp>
    </p:spTree>
  </p:cSld>
  <p:clrMapOvr>
    <a:masterClrMapping/>
  </p:clrMapOvr>
  <p:transition advTm="37971"/>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609600" y="152400"/>
            <a:ext cx="7772400" cy="1143000"/>
          </a:xfrm>
        </p:spPr>
        <p:txBody>
          <a:bodyPr/>
          <a:lstStyle/>
          <a:p>
            <a:r>
              <a:rPr lang="en-US" sz="3600" b="1">
                <a:solidFill>
                  <a:srgbClr val="FF0000"/>
                </a:solidFill>
              </a:rPr>
              <a:t>Дозирање</a:t>
            </a:r>
            <a:r>
              <a:rPr lang="sr-Latn-CS" sz="3600" b="1">
                <a:solidFill>
                  <a:srgbClr val="FF0000"/>
                </a:solidFill>
              </a:rPr>
              <a:t> </a:t>
            </a:r>
            <a:r>
              <a:rPr lang="en-US" sz="3600" b="1">
                <a:solidFill>
                  <a:srgbClr val="FF0000"/>
                </a:solidFill>
              </a:rPr>
              <a:t>физичког</a:t>
            </a:r>
            <a:r>
              <a:rPr lang="sr-Latn-CS" sz="3600" b="1">
                <a:solidFill>
                  <a:srgbClr val="FF0000"/>
                </a:solidFill>
              </a:rPr>
              <a:t> </a:t>
            </a:r>
            <a:r>
              <a:rPr lang="en-US" sz="3600" b="1">
                <a:solidFill>
                  <a:srgbClr val="FF0000"/>
                </a:solidFill>
              </a:rPr>
              <a:t>тренинга</a:t>
            </a:r>
            <a:endParaRPr lang="en-US" sz="3600">
              <a:solidFill>
                <a:srgbClr val="FF0000"/>
              </a:solidFill>
            </a:endParaRPr>
          </a:p>
        </p:txBody>
      </p:sp>
      <p:sp>
        <p:nvSpPr>
          <p:cNvPr id="58371" name="Content Placeholder 2" descr="Rectangle: Click to edit Master text styles&#10;Second level&#10;Third level&#10;Fourth level&#10;Fifth level"/>
          <p:cNvSpPr>
            <a:spLocks noGrp="1"/>
          </p:cNvSpPr>
          <p:nvPr>
            <p:ph idx="1"/>
          </p:nvPr>
        </p:nvSpPr>
        <p:spPr>
          <a:xfrm>
            <a:off x="838200" y="1524000"/>
            <a:ext cx="7772400" cy="4114800"/>
          </a:xfrm>
        </p:spPr>
        <p:txBody>
          <a:bodyPr/>
          <a:lstStyle/>
          <a:p>
            <a:pPr eaLnBrk="1" hangingPunct="1">
              <a:lnSpc>
                <a:spcPct val="80000"/>
              </a:lnSpc>
            </a:pPr>
            <a:r>
              <a:rPr lang="en-US" b="1" u="sng"/>
              <a:t>Динамички, аеробни тип</a:t>
            </a:r>
            <a:r>
              <a:rPr lang="en-US"/>
              <a:t>, значи</a:t>
            </a:r>
          </a:p>
          <a:p>
            <a:pPr eaLnBrk="1" hangingPunct="1">
              <a:lnSpc>
                <a:spcPct val="80000"/>
              </a:lnSpc>
              <a:buFont typeface="Wingdings" pitchFamily="2" charset="2"/>
              <a:buNone/>
            </a:pPr>
            <a:r>
              <a:rPr lang="en-US"/>
              <a:t>     морају бити укључене у рад велике мишићне групе, што се постиже кроз: </a:t>
            </a:r>
            <a:endParaRPr lang="sr-Latn-CS"/>
          </a:p>
          <a:p>
            <a:pPr lvl="2" eaLnBrk="1" hangingPunct="1">
              <a:lnSpc>
                <a:spcPct val="80000"/>
              </a:lnSpc>
            </a:pPr>
            <a:r>
              <a:rPr lang="en-US"/>
              <a:t>гимнастичке вежбе, </a:t>
            </a:r>
            <a:endParaRPr lang="sr-Latn-CS"/>
          </a:p>
          <a:p>
            <a:pPr lvl="2" eaLnBrk="1" hangingPunct="1">
              <a:lnSpc>
                <a:spcPct val="80000"/>
              </a:lnSpc>
            </a:pPr>
            <a:r>
              <a:rPr lang="en-US"/>
              <a:t>брзо ходање, </a:t>
            </a:r>
            <a:endParaRPr lang="sr-Latn-CS"/>
          </a:p>
          <a:p>
            <a:pPr lvl="2" eaLnBrk="1" hangingPunct="1">
              <a:lnSpc>
                <a:spcPct val="80000"/>
              </a:lnSpc>
            </a:pPr>
            <a:r>
              <a:rPr lang="en-US"/>
              <a:t>вожњу бицикла, </a:t>
            </a:r>
            <a:endParaRPr lang="sr-Latn-CS"/>
          </a:p>
          <a:p>
            <a:pPr lvl="2" eaLnBrk="1" hangingPunct="1">
              <a:lnSpc>
                <a:spcPct val="80000"/>
              </a:lnSpc>
            </a:pPr>
            <a:r>
              <a:rPr lang="en-US"/>
              <a:t>лагано трчање, </a:t>
            </a:r>
            <a:endParaRPr lang="sr-Latn-CS"/>
          </a:p>
          <a:p>
            <a:pPr lvl="2" eaLnBrk="1" hangingPunct="1">
              <a:lnSpc>
                <a:spcPct val="80000"/>
              </a:lnSpc>
            </a:pPr>
            <a:r>
              <a:rPr lang="en-US"/>
              <a:t>тенис, </a:t>
            </a:r>
            <a:endParaRPr lang="sr-Latn-CS"/>
          </a:p>
          <a:p>
            <a:pPr lvl="2" eaLnBrk="1" hangingPunct="1">
              <a:lnSpc>
                <a:spcPct val="80000"/>
              </a:lnSpc>
            </a:pPr>
            <a:r>
              <a:rPr lang="en-US"/>
              <a:t>кошарку, </a:t>
            </a:r>
            <a:endParaRPr lang="sr-Latn-CS"/>
          </a:p>
          <a:p>
            <a:pPr lvl="2" eaLnBrk="1" hangingPunct="1">
              <a:lnSpc>
                <a:spcPct val="80000"/>
              </a:lnSpc>
            </a:pPr>
            <a:r>
              <a:rPr lang="en-US"/>
              <a:t>одбојку, рукомет и др. </a:t>
            </a:r>
            <a:endParaRPr lang="sr-Latn-CS"/>
          </a:p>
          <a:p>
            <a:pPr eaLnBrk="1" hangingPunct="1">
              <a:lnSpc>
                <a:spcPct val="80000"/>
              </a:lnSpc>
            </a:pPr>
            <a:endParaRPr lang="sr-Latn-CS" sz="2700"/>
          </a:p>
          <a:p>
            <a:pPr eaLnBrk="1" hangingPunct="1">
              <a:lnSpc>
                <a:spcPct val="80000"/>
              </a:lnSpc>
            </a:pPr>
            <a:r>
              <a:rPr lang="en-US" b="1"/>
              <a:t>Постиже се:</a:t>
            </a:r>
            <a:endParaRPr lang="sr-Latn-CS" b="1"/>
          </a:p>
          <a:p>
            <a:pPr lvl="2" eaLnBrk="1" hangingPunct="1">
              <a:lnSpc>
                <a:spcPct val="80000"/>
              </a:lnSpc>
            </a:pPr>
            <a:r>
              <a:rPr lang="en-US"/>
              <a:t>повећана плућну вентилацију и </a:t>
            </a:r>
            <a:endParaRPr lang="sr-Latn-CS"/>
          </a:p>
          <a:p>
            <a:pPr lvl="2" eaLnBrk="1" hangingPunct="1">
              <a:lnSpc>
                <a:spcPct val="80000"/>
              </a:lnSpc>
            </a:pPr>
            <a:r>
              <a:rPr lang="en-US"/>
              <a:t>повећан минутни волумен срца уз </a:t>
            </a:r>
            <a:endParaRPr lang="sr-Latn-CS"/>
          </a:p>
          <a:p>
            <a:pPr lvl="2" eaLnBrk="1" hangingPunct="1">
              <a:lnSpc>
                <a:spcPct val="80000"/>
              </a:lnSpc>
            </a:pPr>
            <a:r>
              <a:rPr lang="en-US"/>
              <a:t>мали пораст крвног притиска и </a:t>
            </a:r>
            <a:endParaRPr lang="sr-Latn-CS"/>
          </a:p>
          <a:p>
            <a:pPr lvl="2" eaLnBrk="1" hangingPunct="1">
              <a:lnSpc>
                <a:spcPct val="80000"/>
              </a:lnSpc>
            </a:pPr>
            <a:r>
              <a:rPr lang="en-US"/>
              <a:t>толерантно стварање киселих лактата у крви. </a:t>
            </a:r>
            <a:endParaRPr lang="sr-Latn-CS" b="1" i="1"/>
          </a:p>
          <a:p>
            <a:endParaRPr lang="en-US"/>
          </a:p>
        </p:txBody>
      </p:sp>
      <p:sp>
        <p:nvSpPr>
          <p:cNvPr id="58372" name="Slide Number Placeholder 3"/>
          <p:cNvSpPr>
            <a:spLocks noGrp="1"/>
          </p:cNvSpPr>
          <p:nvPr>
            <p:ph type="sldNum" sz="quarter" idx="10"/>
          </p:nvPr>
        </p:nvSpPr>
        <p:spPr>
          <a:noFill/>
          <a:ln>
            <a:miter lim="800000"/>
            <a:headEnd/>
            <a:tailEnd/>
          </a:ln>
        </p:spPr>
        <p:txBody>
          <a:bodyPr/>
          <a:lstStyle/>
          <a:p>
            <a:fld id="{3FF8925C-9546-44C2-B0A2-F550D6E11B02}" type="slidenum">
              <a:rPr lang="en-US" altLang="en-US" smtClean="0">
                <a:cs typeface="Arial" pitchFamily="34" charset="0"/>
              </a:rPr>
              <a:pPr/>
              <a:t>54</a:t>
            </a:fld>
            <a:endParaRPr lang="en-US" altLang="en-US">
              <a:cs typeface="Arial" pitchFamily="34" charset="0"/>
            </a:endParaRPr>
          </a:p>
        </p:txBody>
      </p:sp>
    </p:spTree>
  </p:cSld>
  <p:clrMapOvr>
    <a:masterClrMapping/>
  </p:clrMapOvr>
  <p:transition advTm="27081"/>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endParaRPr lang="en-US"/>
          </a:p>
        </p:txBody>
      </p:sp>
      <p:sp>
        <p:nvSpPr>
          <p:cNvPr id="59395" name="Content Placeholder 2" descr="Rectangle: Click to edit Master text styles&#10;Second level&#10;Third level&#10;Fourth level&#10;Fifth level"/>
          <p:cNvSpPr>
            <a:spLocks noGrp="1"/>
          </p:cNvSpPr>
          <p:nvPr>
            <p:ph idx="1"/>
          </p:nvPr>
        </p:nvSpPr>
        <p:spPr/>
        <p:txBody>
          <a:bodyPr/>
          <a:lstStyle/>
          <a:p>
            <a:r>
              <a:rPr lang="ru-RU"/>
              <a:t>Контраиндикације за физички тренинг можемо поделити на апсолутне и релативне.</a:t>
            </a:r>
            <a:endParaRPr lang="en-US"/>
          </a:p>
        </p:txBody>
      </p:sp>
      <p:sp>
        <p:nvSpPr>
          <p:cNvPr id="59396" name="Slide Number Placeholder 3"/>
          <p:cNvSpPr>
            <a:spLocks noGrp="1"/>
          </p:cNvSpPr>
          <p:nvPr>
            <p:ph type="sldNum" sz="quarter" idx="10"/>
          </p:nvPr>
        </p:nvSpPr>
        <p:spPr>
          <a:noFill/>
          <a:ln>
            <a:miter lim="800000"/>
            <a:headEnd/>
            <a:tailEnd/>
          </a:ln>
        </p:spPr>
        <p:txBody>
          <a:bodyPr/>
          <a:lstStyle/>
          <a:p>
            <a:fld id="{EC35FD83-A1E0-47B5-A08F-7F34FB183E6E}" type="slidenum">
              <a:rPr lang="en-US" altLang="en-US" smtClean="0">
                <a:cs typeface="Arial" pitchFamily="34" charset="0"/>
              </a:rPr>
              <a:pPr/>
              <a:t>55</a:t>
            </a:fld>
            <a:endParaRPr lang="en-US" altLang="en-US">
              <a:cs typeface="Arial" pitchFamily="34" charset="0"/>
            </a:endParaRPr>
          </a:p>
        </p:txBody>
      </p:sp>
    </p:spTree>
  </p:cSld>
  <p:clrMapOvr>
    <a:masterClrMapping/>
  </p:clrMapOvr>
  <p:transition advTm="591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z="3600" b="1">
                <a:solidFill>
                  <a:srgbClr val="FF0000"/>
                </a:solidFill>
              </a:rPr>
              <a:t>Апсолутне контраиндикације</a:t>
            </a:r>
          </a:p>
        </p:txBody>
      </p:sp>
      <p:sp>
        <p:nvSpPr>
          <p:cNvPr id="60419"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r>
              <a:rPr lang="en-US"/>
              <a:t>акутни инфаркт миокарда</a:t>
            </a:r>
          </a:p>
          <a:p>
            <a:r>
              <a:rPr lang="en-US"/>
              <a:t>акутна/неконтролисана срчана декомпензација</a:t>
            </a:r>
          </a:p>
          <a:p>
            <a:r>
              <a:rPr lang="en-US"/>
              <a:t>неконтролисане дизритмије</a:t>
            </a:r>
          </a:p>
          <a:p>
            <a:r>
              <a:rPr lang="en-US"/>
              <a:t>тотални атриовентрикуларни блок</a:t>
            </a:r>
          </a:p>
          <a:p>
            <a:r>
              <a:rPr lang="en-US"/>
              <a:t>тешка аортална стеноза</a:t>
            </a:r>
          </a:p>
          <a:p>
            <a:r>
              <a:rPr lang="en-US"/>
              <a:t>миокардитис/перикардитис</a:t>
            </a:r>
          </a:p>
          <a:p>
            <a:r>
              <a:rPr lang="en-US"/>
              <a:t>тромбоемболије</a:t>
            </a:r>
          </a:p>
          <a:p>
            <a:r>
              <a:rPr lang="en-US"/>
              <a:t>тешке акутне инфекције</a:t>
            </a:r>
          </a:p>
          <a:p>
            <a:r>
              <a:rPr lang="en-US"/>
              <a:t>психоза</a:t>
            </a:r>
          </a:p>
        </p:txBody>
      </p:sp>
      <p:sp>
        <p:nvSpPr>
          <p:cNvPr id="60420" name="Slide Number Placeholder 3"/>
          <p:cNvSpPr>
            <a:spLocks noGrp="1"/>
          </p:cNvSpPr>
          <p:nvPr>
            <p:ph type="sldNum" sz="quarter" idx="10"/>
          </p:nvPr>
        </p:nvSpPr>
        <p:spPr>
          <a:noFill/>
          <a:ln>
            <a:miter lim="800000"/>
            <a:headEnd/>
            <a:tailEnd/>
          </a:ln>
        </p:spPr>
        <p:txBody>
          <a:bodyPr/>
          <a:lstStyle/>
          <a:p>
            <a:fld id="{50C0A949-8CBF-4DD3-AA12-A3B5E73AFBAC}" type="slidenum">
              <a:rPr lang="en-US" altLang="en-US" smtClean="0">
                <a:cs typeface="Arial" pitchFamily="34" charset="0"/>
              </a:rPr>
              <a:pPr/>
              <a:t>56</a:t>
            </a:fld>
            <a:endParaRPr lang="en-US" altLang="en-US">
              <a:cs typeface="Arial" pitchFamily="34" charset="0"/>
            </a:endParaRPr>
          </a:p>
        </p:txBody>
      </p:sp>
    </p:spTree>
  </p:cSld>
  <p:clrMapOvr>
    <a:masterClrMapping/>
  </p:clrMapOvr>
  <p:transition advTm="20275"/>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z="3600" b="1">
                <a:solidFill>
                  <a:srgbClr val="FF0000"/>
                </a:solidFill>
              </a:rPr>
              <a:t>Релативне контраиндикације</a:t>
            </a:r>
          </a:p>
        </p:txBody>
      </p:sp>
      <p:sp>
        <p:nvSpPr>
          <p:cNvPr id="61443" name="Content Placeholder 2" descr="Rectangle: Click to edit Master text styles&#10;Second level&#10;Third level&#10;Fourth level&#10;Fifth level"/>
          <p:cNvSpPr>
            <a:spLocks noGrp="1"/>
          </p:cNvSpPr>
          <p:nvPr>
            <p:ph idx="1"/>
          </p:nvPr>
        </p:nvSpPr>
        <p:spPr/>
        <p:txBody>
          <a:bodyPr/>
          <a:lstStyle/>
          <a:p>
            <a:r>
              <a:rPr lang="en-US"/>
              <a:t>Крвни притисак &gt; 200/115 </a:t>
            </a:r>
            <a:r>
              <a:rPr lang="sr-Latn-CS"/>
              <a:t>mmHg</a:t>
            </a:r>
            <a:endParaRPr lang="en-US"/>
          </a:p>
          <a:p>
            <a:r>
              <a:rPr lang="en-US"/>
              <a:t>средње тешке валвуларне мане</a:t>
            </a:r>
          </a:p>
          <a:p>
            <a:r>
              <a:rPr lang="en-US"/>
              <a:t>електростимулација фиксне фреквенције</a:t>
            </a:r>
          </a:p>
          <a:p>
            <a:r>
              <a:rPr lang="en-US"/>
              <a:t>напором индуцирана вентрикуларна тахикардија</a:t>
            </a:r>
          </a:p>
          <a:p>
            <a:r>
              <a:rPr lang="en-US"/>
              <a:t>метаболички/електролитски поремећаји</a:t>
            </a:r>
          </a:p>
          <a:p>
            <a:r>
              <a:rPr lang="en-US"/>
              <a:t>неуромускуларне болести</a:t>
            </a:r>
          </a:p>
          <a:p>
            <a:r>
              <a:rPr lang="en-US"/>
              <a:t>когнитивни поремећаји</a:t>
            </a:r>
          </a:p>
          <a:p>
            <a:r>
              <a:rPr lang="en-US"/>
              <a:t>депресија СТ- сегмента &gt; 3 </a:t>
            </a:r>
            <a:r>
              <a:rPr lang="sr-Latn-CS"/>
              <a:t>mm</a:t>
            </a:r>
            <a:endParaRPr lang="en-US"/>
          </a:p>
        </p:txBody>
      </p:sp>
      <p:sp>
        <p:nvSpPr>
          <p:cNvPr id="61444" name="Slide Number Placeholder 3"/>
          <p:cNvSpPr>
            <a:spLocks noGrp="1"/>
          </p:cNvSpPr>
          <p:nvPr>
            <p:ph type="sldNum" sz="quarter" idx="10"/>
          </p:nvPr>
        </p:nvSpPr>
        <p:spPr>
          <a:noFill/>
          <a:ln>
            <a:miter lim="800000"/>
            <a:headEnd/>
            <a:tailEnd/>
          </a:ln>
        </p:spPr>
        <p:txBody>
          <a:bodyPr/>
          <a:lstStyle/>
          <a:p>
            <a:fld id="{6E97E8A4-7895-4B81-A1EC-48C4C10E141C}" type="slidenum">
              <a:rPr lang="en-US" altLang="en-US" smtClean="0">
                <a:cs typeface="Arial" pitchFamily="34" charset="0"/>
              </a:rPr>
              <a:pPr/>
              <a:t>57</a:t>
            </a:fld>
            <a:endParaRPr lang="en-US" altLang="en-US">
              <a:cs typeface="Arial" pitchFamily="34" charset="0"/>
            </a:endParaRPr>
          </a:p>
        </p:txBody>
      </p:sp>
    </p:spTree>
  </p:cSld>
  <p:clrMapOvr>
    <a:masterClrMapping/>
  </p:clrMapOvr>
  <p:transition advTm="23718"/>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z="3600" b="1"/>
              <a:t>Процена функционалног капацитета пацијента</a:t>
            </a:r>
          </a:p>
        </p:txBody>
      </p:sp>
      <p:sp>
        <p:nvSpPr>
          <p:cNvPr id="62467"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r>
              <a:rPr lang="ru-RU"/>
              <a:t>Пре започињања кардиолошке рехабилитације неопходно је одређивање функционалног капацитета </a:t>
            </a:r>
            <a:r>
              <a:rPr lang="ru-RU" b="1"/>
              <a:t>тестом физичког оптерећења</a:t>
            </a:r>
            <a:r>
              <a:rPr lang="ru-RU"/>
              <a:t>.</a:t>
            </a:r>
          </a:p>
          <a:p>
            <a:r>
              <a:rPr lang="ru-RU"/>
              <a:t>Функционални капацитет се дефинише као највећа излазна снага коју човек може да одржава за време теста физичким оптерећењем и независтан је од патолошких симптома и/или медицинских индикација. </a:t>
            </a:r>
          </a:p>
          <a:p>
            <a:r>
              <a:rPr lang="ru-RU"/>
              <a:t>Физиолошка вредност функционалног капацитета је 85% од предвиђене вредности </a:t>
            </a:r>
            <a:r>
              <a:rPr lang="sr-Latn-CS"/>
              <a:t>V</a:t>
            </a:r>
            <a:r>
              <a:rPr lang="ru-RU"/>
              <a:t>О2</a:t>
            </a:r>
          </a:p>
          <a:p>
            <a:r>
              <a:rPr lang="ru-RU"/>
              <a:t>Изражава се у метаболичкој јединици потрошње кисеоника (МЕТ) и 1 МЕТ одговара потрошњи кисеоника од 3,5 </a:t>
            </a:r>
            <a:r>
              <a:rPr lang="sr-Latn-CS"/>
              <a:t>ml</a:t>
            </a:r>
            <a:r>
              <a:rPr lang="ru-RU"/>
              <a:t>/</a:t>
            </a:r>
            <a:r>
              <a:rPr lang="sr-Latn-CS"/>
              <a:t>kg</a:t>
            </a:r>
            <a:r>
              <a:rPr lang="ru-RU"/>
              <a:t>/</a:t>
            </a:r>
            <a:r>
              <a:rPr lang="sr-Latn-CS"/>
              <a:t>min</a:t>
            </a:r>
            <a:r>
              <a:rPr lang="ru-RU"/>
              <a:t>.</a:t>
            </a:r>
            <a:endParaRPr lang="en-US"/>
          </a:p>
        </p:txBody>
      </p:sp>
      <p:sp>
        <p:nvSpPr>
          <p:cNvPr id="62468" name="Slide Number Placeholder 3"/>
          <p:cNvSpPr>
            <a:spLocks noGrp="1"/>
          </p:cNvSpPr>
          <p:nvPr>
            <p:ph type="sldNum" sz="quarter" idx="10"/>
          </p:nvPr>
        </p:nvSpPr>
        <p:spPr>
          <a:noFill/>
          <a:ln>
            <a:miter lim="800000"/>
            <a:headEnd/>
            <a:tailEnd/>
          </a:ln>
        </p:spPr>
        <p:txBody>
          <a:bodyPr/>
          <a:lstStyle/>
          <a:p>
            <a:fld id="{EEC0D32C-5056-4020-BE2B-B8EB13633128}" type="slidenum">
              <a:rPr lang="en-US" altLang="en-US" smtClean="0">
                <a:cs typeface="Arial" pitchFamily="34" charset="0"/>
              </a:rPr>
              <a:pPr/>
              <a:t>58</a:t>
            </a:fld>
            <a:endParaRPr lang="en-US" altLang="en-US">
              <a:cs typeface="Arial" pitchFamily="34" charset="0"/>
            </a:endParaRPr>
          </a:p>
        </p:txBody>
      </p:sp>
    </p:spTree>
  </p:cSld>
  <p:clrMapOvr>
    <a:masterClrMapping/>
  </p:clrMapOvr>
  <p:transition advTm="44046"/>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z="3600" b="1">
                <a:solidFill>
                  <a:srgbClr val="000000"/>
                </a:solidFill>
                <a:ea typeface="Noto Sans CJK SC Regular"/>
                <a:cs typeface="Noto Sans CJK SC Regular"/>
              </a:rPr>
              <a:t>Клини</a:t>
            </a:r>
            <a:r>
              <a:rPr lang="sr-Cyrl-CS" sz="3600" b="1">
                <a:solidFill>
                  <a:srgbClr val="000000"/>
                </a:solidFill>
                <a:ea typeface="Noto Sans CJK SC Regular"/>
                <a:cs typeface="Noto Sans CJK SC Regular"/>
              </a:rPr>
              <a:t>ч</a:t>
            </a:r>
            <a:r>
              <a:rPr lang="en-US" sz="3600" b="1">
                <a:solidFill>
                  <a:srgbClr val="000000"/>
                </a:solidFill>
                <a:ea typeface="Noto Sans CJK SC Regular"/>
                <a:cs typeface="Noto Sans CJK SC Regular"/>
              </a:rPr>
              <a:t>ка процена </a:t>
            </a:r>
            <a:br>
              <a:rPr lang="en-US" sz="3600" b="1">
                <a:solidFill>
                  <a:srgbClr val="000000"/>
                </a:solidFill>
                <a:ea typeface="Noto Sans CJK SC Regular"/>
                <a:cs typeface="Noto Sans CJK SC Regular"/>
              </a:rPr>
            </a:br>
            <a:r>
              <a:rPr lang="en-US" sz="3600" b="1">
                <a:solidFill>
                  <a:srgbClr val="000000"/>
                </a:solidFill>
                <a:ea typeface="Noto Sans CJK SC Regular"/>
                <a:cs typeface="Noto Sans CJK SC Regular"/>
              </a:rPr>
              <a:t>функционалних способности</a:t>
            </a:r>
            <a:endParaRPr lang="en-US" sz="3600"/>
          </a:p>
        </p:txBody>
      </p:sp>
      <p:sp>
        <p:nvSpPr>
          <p:cNvPr id="63491"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pPr marL="341313" indent="-341313" eaLnBrk="1" hangingPunct="1">
              <a:lnSpc>
                <a:spcPct val="90000"/>
              </a:lnSpc>
              <a:spcBef>
                <a:spcPts val="18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Најбољи параметар функционалне могу</a:t>
            </a:r>
            <a:r>
              <a:rPr lang="sr-Cyrl-CS">
                <a:solidFill>
                  <a:srgbClr val="000000"/>
                </a:solidFill>
                <a:ea typeface="Noto Sans CJK SC Regular"/>
                <a:cs typeface="Noto Sans CJK SC Regular"/>
              </a:rPr>
              <a:t>ћ</a:t>
            </a:r>
            <a:r>
              <a:rPr lang="en-US">
                <a:solidFill>
                  <a:srgbClr val="000000"/>
                </a:solidFill>
                <a:ea typeface="Noto Sans CJK SC Regular"/>
                <a:cs typeface="Noto Sans CJK SC Regular"/>
              </a:rPr>
              <a:t>ности ср</a:t>
            </a:r>
            <a:r>
              <a:rPr lang="sr-Cyrl-CS">
                <a:solidFill>
                  <a:srgbClr val="000000"/>
                </a:solidFill>
                <a:ea typeface="Noto Sans CJK SC Regular"/>
                <a:cs typeface="Noto Sans CJK SC Regular"/>
              </a:rPr>
              <a:t>ч</a:t>
            </a:r>
            <a:r>
              <a:rPr lang="en-US">
                <a:solidFill>
                  <a:srgbClr val="000000"/>
                </a:solidFill>
                <a:ea typeface="Noto Sans CJK SC Regular"/>
                <a:cs typeface="Noto Sans CJK SC Regular"/>
              </a:rPr>
              <a:t>аних болесника: одре</a:t>
            </a:r>
            <a:r>
              <a:rPr lang="sr-Cyrl-CS">
                <a:solidFill>
                  <a:srgbClr val="000000"/>
                </a:solidFill>
                <a:ea typeface="Noto Sans CJK SC Regular"/>
                <a:cs typeface="Noto Sans CJK SC Regular"/>
              </a:rPr>
              <a:t>ђ</a:t>
            </a:r>
            <a:r>
              <a:rPr lang="en-US">
                <a:solidFill>
                  <a:srgbClr val="000000"/>
                </a:solidFill>
                <a:ea typeface="Noto Sans CJK SC Regular"/>
                <a:cs typeface="Noto Sans CJK SC Regular"/>
              </a:rPr>
              <a:t>ивање потро</a:t>
            </a:r>
            <a:r>
              <a:rPr lang="sr-Cyrl-CS">
                <a:solidFill>
                  <a:srgbClr val="000000"/>
                </a:solidFill>
                <a:ea typeface="Noto Sans CJK SC Regular"/>
                <a:cs typeface="Noto Sans CJK SC Regular"/>
              </a:rPr>
              <a:t>ш</a:t>
            </a:r>
            <a:r>
              <a:rPr lang="en-US">
                <a:solidFill>
                  <a:srgbClr val="000000"/>
                </a:solidFill>
                <a:ea typeface="Noto Sans CJK SC Regular"/>
                <a:cs typeface="Noto Sans CJK SC Regular"/>
              </a:rPr>
              <a:t>ње кисеоника (</a:t>
            </a:r>
            <a:r>
              <a:rPr lang="sr-Latn-CS">
                <a:solidFill>
                  <a:srgbClr val="000000"/>
                </a:solidFill>
                <a:ea typeface="Noto Sans CJK SC Regular"/>
                <a:cs typeface="Noto Sans CJK SC Regular"/>
              </a:rPr>
              <a:t>V</a:t>
            </a:r>
            <a:r>
              <a:rPr lang="en-US">
                <a:solidFill>
                  <a:srgbClr val="000000"/>
                </a:solidFill>
                <a:ea typeface="Noto Sans CJK SC Regular"/>
                <a:cs typeface="Noto Sans CJK SC Regular"/>
              </a:rPr>
              <a:t>О2 </a:t>
            </a:r>
            <a:r>
              <a:rPr lang="sr-Latn-CS">
                <a:solidFill>
                  <a:srgbClr val="000000"/>
                </a:solidFill>
                <a:ea typeface="Noto Sans CJK SC Regular"/>
                <a:cs typeface="Noto Sans CJK SC Regular"/>
              </a:rPr>
              <a:t>max</a:t>
            </a:r>
            <a:r>
              <a:rPr lang="en-US">
                <a:solidFill>
                  <a:srgbClr val="000000"/>
                </a:solidFill>
                <a:ea typeface="Noto Sans CJK SC Regular"/>
                <a:cs typeface="Noto Sans CJK SC Regular"/>
              </a:rPr>
              <a:t>) и "анаеробног прага" </a:t>
            </a:r>
          </a:p>
          <a:p>
            <a:pPr marL="341313" indent="-341313" eaLnBrk="1" hangingPunct="1">
              <a:lnSpc>
                <a:spcPct val="90000"/>
              </a:lnSpc>
              <a:spcBef>
                <a:spcPts val="1800"/>
              </a:spcBef>
              <a:buClr>
                <a:srgbClr val="FF0000"/>
              </a:buClr>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sr-Latn-CS" b="1">
                <a:solidFill>
                  <a:srgbClr val="FF0000"/>
                </a:solidFill>
                <a:ea typeface="Noto Sans CJK SC Regular"/>
                <a:cs typeface="Noto Sans CJK SC Regular"/>
              </a:rPr>
              <a:t>V</a:t>
            </a:r>
            <a:r>
              <a:rPr lang="en-US" b="1">
                <a:solidFill>
                  <a:srgbClr val="FF0000"/>
                </a:solidFill>
                <a:ea typeface="Noto Sans CJK SC Regular"/>
                <a:cs typeface="Noto Sans CJK SC Regular"/>
              </a:rPr>
              <a:t>О2 </a:t>
            </a:r>
            <a:r>
              <a:rPr lang="sr-Latn-CS" b="1">
                <a:solidFill>
                  <a:srgbClr val="FF0000"/>
                </a:solidFill>
                <a:ea typeface="Noto Sans CJK SC Regular"/>
                <a:cs typeface="Noto Sans CJK SC Regular"/>
              </a:rPr>
              <a:t>max</a:t>
            </a:r>
            <a:r>
              <a:rPr lang="en-US">
                <a:solidFill>
                  <a:srgbClr val="000000"/>
                </a:solidFill>
                <a:ea typeface="Noto Sans CJK SC Regular"/>
                <a:cs typeface="Noto Sans CJK SC Regular"/>
              </a:rPr>
              <a:t>: најве</a:t>
            </a:r>
            <a:r>
              <a:rPr lang="sr-Cyrl-CS">
                <a:solidFill>
                  <a:srgbClr val="000000"/>
                </a:solidFill>
                <a:ea typeface="Noto Sans CJK SC Regular"/>
                <a:cs typeface="Noto Sans CJK SC Regular"/>
              </a:rPr>
              <a:t>ћ</a:t>
            </a:r>
            <a:r>
              <a:rPr lang="en-US">
                <a:solidFill>
                  <a:srgbClr val="000000"/>
                </a:solidFill>
                <a:ea typeface="Noto Sans CJK SC Regular"/>
                <a:cs typeface="Noto Sans CJK SC Regular"/>
              </a:rPr>
              <a:t>а коли</a:t>
            </a:r>
            <a:r>
              <a:rPr lang="sr-Cyrl-CS">
                <a:solidFill>
                  <a:srgbClr val="000000"/>
                </a:solidFill>
                <a:ea typeface="Noto Sans CJK SC Regular"/>
                <a:cs typeface="Noto Sans CJK SC Regular"/>
              </a:rPr>
              <a:t>ч</a:t>
            </a:r>
            <a:r>
              <a:rPr lang="en-US">
                <a:solidFill>
                  <a:srgbClr val="000000"/>
                </a:solidFill>
                <a:ea typeface="Noto Sans CJK SC Regular"/>
                <a:cs typeface="Noto Sans CJK SC Regular"/>
              </a:rPr>
              <a:t>ина </a:t>
            </a:r>
            <a:r>
              <a:rPr lang="en-US" b="1">
                <a:solidFill>
                  <a:srgbClr val="000000"/>
                </a:solidFill>
                <a:ea typeface="Noto Sans CJK SC Regular"/>
                <a:cs typeface="Noto Sans CJK SC Regular"/>
              </a:rPr>
              <a:t>крви</a:t>
            </a:r>
            <a:r>
              <a:rPr lang="en-US">
                <a:solidFill>
                  <a:srgbClr val="000000"/>
                </a:solidFill>
                <a:ea typeface="Noto Sans CJK SC Regular"/>
                <a:cs typeface="Noto Sans CJK SC Regular"/>
              </a:rPr>
              <a:t> коју срце мо</a:t>
            </a:r>
            <a:r>
              <a:rPr lang="sr-Cyrl-CS">
                <a:solidFill>
                  <a:srgbClr val="000000"/>
                </a:solidFill>
                <a:ea typeface="Noto Sans CJK SC Regular"/>
                <a:cs typeface="Noto Sans CJK SC Regular"/>
              </a:rPr>
              <a:t>ж</a:t>
            </a:r>
            <a:r>
              <a:rPr lang="en-US">
                <a:solidFill>
                  <a:srgbClr val="000000"/>
                </a:solidFill>
                <a:ea typeface="Noto Sans CJK SC Regular"/>
                <a:cs typeface="Noto Sans CJK SC Regular"/>
              </a:rPr>
              <a:t>е да пру</a:t>
            </a:r>
            <a:r>
              <a:rPr lang="sr-Cyrl-CS">
                <a:solidFill>
                  <a:srgbClr val="000000"/>
                </a:solidFill>
                <a:ea typeface="Noto Sans CJK SC Regular"/>
                <a:cs typeface="Noto Sans CJK SC Regular"/>
              </a:rPr>
              <a:t>ж</a:t>
            </a:r>
            <a:r>
              <a:rPr lang="en-US">
                <a:solidFill>
                  <a:srgbClr val="000000"/>
                </a:solidFill>
                <a:ea typeface="Noto Sans CJK SC Regular"/>
                <a:cs typeface="Noto Sans CJK SC Regular"/>
              </a:rPr>
              <a:t>и ткивима и најве</a:t>
            </a:r>
            <a:r>
              <a:rPr lang="sr-Cyrl-CS">
                <a:solidFill>
                  <a:srgbClr val="000000"/>
                </a:solidFill>
                <a:ea typeface="Noto Sans CJK SC Regular"/>
                <a:cs typeface="Noto Sans CJK SC Regular"/>
              </a:rPr>
              <a:t>ћ</a:t>
            </a:r>
            <a:r>
              <a:rPr lang="en-US">
                <a:solidFill>
                  <a:srgbClr val="000000"/>
                </a:solidFill>
                <a:ea typeface="Noto Sans CJK SC Regular"/>
                <a:cs typeface="Noto Sans CJK SC Regular"/>
              </a:rPr>
              <a:t>а коли</a:t>
            </a:r>
            <a:r>
              <a:rPr lang="sr-Cyrl-CS">
                <a:solidFill>
                  <a:srgbClr val="000000"/>
                </a:solidFill>
                <a:ea typeface="Noto Sans CJK SC Regular"/>
                <a:cs typeface="Noto Sans CJK SC Regular"/>
              </a:rPr>
              <a:t>чина</a:t>
            </a:r>
            <a:r>
              <a:rPr lang="en-US">
                <a:solidFill>
                  <a:srgbClr val="000000"/>
                </a:solidFill>
                <a:ea typeface="Noto Sans CJK SC Regular"/>
                <a:cs typeface="Noto Sans CJK SC Regular"/>
              </a:rPr>
              <a:t> </a:t>
            </a:r>
            <a:r>
              <a:rPr lang="en-US" b="1">
                <a:solidFill>
                  <a:srgbClr val="000000"/>
                </a:solidFill>
                <a:ea typeface="Noto Sans CJK SC Regular"/>
                <a:cs typeface="Noto Sans CJK SC Regular"/>
              </a:rPr>
              <a:t>О2</a:t>
            </a:r>
            <a:r>
              <a:rPr lang="en-US">
                <a:solidFill>
                  <a:srgbClr val="000000"/>
                </a:solidFill>
                <a:ea typeface="Noto Sans CJK SC Regular"/>
                <a:cs typeface="Noto Sans CJK SC Regular"/>
              </a:rPr>
              <a:t> коју ми</a:t>
            </a:r>
            <a:r>
              <a:rPr lang="sr-Cyrl-CS">
                <a:solidFill>
                  <a:srgbClr val="000000"/>
                </a:solidFill>
                <a:ea typeface="Noto Sans CJK SC Regular"/>
                <a:cs typeface="Noto Sans CJK SC Regular"/>
              </a:rPr>
              <a:t>ш</a:t>
            </a:r>
            <a:r>
              <a:rPr lang="en-US">
                <a:solidFill>
                  <a:srgbClr val="000000"/>
                </a:solidFill>
                <a:ea typeface="Noto Sans CJK SC Regular"/>
                <a:cs typeface="Noto Sans CJK SC Regular"/>
              </a:rPr>
              <a:t>и</a:t>
            </a:r>
            <a:r>
              <a:rPr lang="sr-Cyrl-CS">
                <a:solidFill>
                  <a:srgbClr val="000000"/>
                </a:solidFill>
                <a:ea typeface="Noto Sans CJK SC Regular"/>
                <a:cs typeface="Noto Sans CJK SC Regular"/>
              </a:rPr>
              <a:t>ћ</a:t>
            </a:r>
            <a:r>
              <a:rPr lang="en-US">
                <a:solidFill>
                  <a:srgbClr val="000000"/>
                </a:solidFill>
                <a:ea typeface="Noto Sans CJK SC Regular"/>
                <a:cs typeface="Noto Sans CJK SC Regular"/>
              </a:rPr>
              <a:t>на влакна могу да утро</a:t>
            </a:r>
            <a:r>
              <a:rPr lang="sr-Cyrl-CS">
                <a:solidFill>
                  <a:srgbClr val="000000"/>
                </a:solidFill>
                <a:ea typeface="Noto Sans CJK SC Regular"/>
                <a:cs typeface="Noto Sans CJK SC Regular"/>
              </a:rPr>
              <a:t>ш</a:t>
            </a:r>
            <a:r>
              <a:rPr lang="en-US">
                <a:solidFill>
                  <a:srgbClr val="000000"/>
                </a:solidFill>
                <a:ea typeface="Noto Sans CJK SC Regular"/>
                <a:cs typeface="Noto Sans CJK SC Regular"/>
              </a:rPr>
              <a:t>е у току физи</a:t>
            </a:r>
            <a:r>
              <a:rPr lang="sr-Cyrl-CS">
                <a:solidFill>
                  <a:srgbClr val="000000"/>
                </a:solidFill>
                <a:ea typeface="Noto Sans CJK SC Regular"/>
                <a:cs typeface="Noto Sans CJK SC Regular"/>
              </a:rPr>
              <a:t>ч</a:t>
            </a:r>
            <a:r>
              <a:rPr lang="en-US">
                <a:solidFill>
                  <a:srgbClr val="000000"/>
                </a:solidFill>
                <a:ea typeface="Noto Sans CJK SC Regular"/>
                <a:cs typeface="Noto Sans CJK SC Regular"/>
              </a:rPr>
              <a:t>ког напора</a:t>
            </a:r>
          </a:p>
          <a:p>
            <a:pPr marL="341313" indent="-341313" eaLnBrk="1" hangingPunct="1">
              <a:lnSpc>
                <a:spcPct val="90000"/>
              </a:lnSpc>
              <a:spcBef>
                <a:spcPts val="1800"/>
              </a:spcBef>
              <a:buFont typeface="Arial"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Изра</a:t>
            </a:r>
            <a:r>
              <a:rPr lang="sr-Cyrl-CS">
                <a:solidFill>
                  <a:srgbClr val="000000"/>
                </a:solidFill>
                <a:ea typeface="Noto Sans CJK SC Regular"/>
                <a:cs typeface="Noto Sans CJK SC Regular"/>
              </a:rPr>
              <a:t>ж</a:t>
            </a:r>
            <a:r>
              <a:rPr lang="en-US">
                <a:solidFill>
                  <a:srgbClr val="000000"/>
                </a:solidFill>
                <a:ea typeface="Noto Sans CJK SC Regular"/>
                <a:cs typeface="Noto Sans CJK SC Regular"/>
              </a:rPr>
              <a:t>ава</a:t>
            </a:r>
            <a:r>
              <a:rPr lang="en-US" b="1">
                <a:solidFill>
                  <a:srgbClr val="000000"/>
                </a:solidFill>
                <a:ea typeface="Noto Sans CJK SC Regular"/>
                <a:cs typeface="Noto Sans CJK SC Regular"/>
              </a:rPr>
              <a:t> јединицама метаболи</a:t>
            </a:r>
            <a:r>
              <a:rPr lang="sr-Cyrl-CS" b="1">
                <a:solidFill>
                  <a:srgbClr val="000000"/>
                </a:solidFill>
                <a:ea typeface="Noto Sans CJK SC Regular"/>
                <a:cs typeface="Noto Sans CJK SC Regular"/>
              </a:rPr>
              <a:t>ч</a:t>
            </a:r>
            <a:r>
              <a:rPr lang="en-US" b="1">
                <a:solidFill>
                  <a:srgbClr val="000000"/>
                </a:solidFill>
                <a:ea typeface="Noto Sans CJK SC Regular"/>
                <a:cs typeface="Noto Sans CJK SC Regular"/>
              </a:rPr>
              <a:t>ког еквивалента у мировању </a:t>
            </a:r>
            <a:r>
              <a:rPr lang="en-US">
                <a:solidFill>
                  <a:srgbClr val="000000"/>
                </a:solidFill>
                <a:ea typeface="Noto Sans CJK SC Regular"/>
                <a:cs typeface="Noto Sans CJK SC Regular"/>
              </a:rPr>
              <a:t>(МЕТ): </a:t>
            </a:r>
          </a:p>
          <a:p>
            <a:pPr marL="341313" indent="-341313" eaLnBrk="1" hangingPunct="1">
              <a:lnSpc>
                <a:spcPct val="90000"/>
              </a:lnSpc>
              <a:spcBef>
                <a:spcPts val="18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b="1">
                <a:solidFill>
                  <a:srgbClr val="FF0000"/>
                </a:solidFill>
                <a:ea typeface="Noto Sans CJK SC Regular"/>
                <a:cs typeface="Noto Sans CJK SC Regular"/>
              </a:rPr>
              <a:t>    1 МЕТ = утро</a:t>
            </a:r>
            <a:r>
              <a:rPr lang="sr-Cyrl-CS" b="1">
                <a:solidFill>
                  <a:srgbClr val="FF0000"/>
                </a:solidFill>
                <a:ea typeface="Noto Sans CJK SC Regular"/>
                <a:cs typeface="Noto Sans CJK SC Regular"/>
              </a:rPr>
              <a:t>ш</a:t>
            </a:r>
            <a:r>
              <a:rPr lang="en-US" b="1">
                <a:solidFill>
                  <a:srgbClr val="FF0000"/>
                </a:solidFill>
                <a:ea typeface="Noto Sans CJK SC Regular"/>
                <a:cs typeface="Noto Sans CJK SC Regular"/>
              </a:rPr>
              <a:t>aк 3,5 ml О2 на kg/tt/min</a:t>
            </a:r>
          </a:p>
          <a:p>
            <a:pPr marL="341313" indent="-341313" eaLnBrk="1" hangingPunct="1">
              <a:lnSpc>
                <a:spcPct val="90000"/>
              </a:lnSpc>
              <a:spcBef>
                <a:spcPts val="18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sr-Latn-CS" sz="1600">
                <a:solidFill>
                  <a:srgbClr val="000000"/>
                </a:solidFill>
                <a:ea typeface="Noto Sans CJK SC Regular"/>
                <a:cs typeface="Noto Sans CJK SC Regular"/>
              </a:rPr>
              <a:t>(</a:t>
            </a:r>
            <a:r>
              <a:rPr lang="sr-Cyrl-CS" sz="1600">
                <a:solidFill>
                  <a:srgbClr val="000000"/>
                </a:solidFill>
                <a:ea typeface="Noto Sans CJK SC Regular"/>
                <a:cs typeface="Noto Sans CJK SC Regular"/>
              </a:rPr>
              <a:t>1 МЕТ одговара нивоу потрошње </a:t>
            </a:r>
            <a:r>
              <a:rPr lang="en-US" sz="1600">
                <a:solidFill>
                  <a:srgbClr val="000000"/>
                </a:solidFill>
                <a:ea typeface="Noto Sans CJK SC Regular"/>
                <a:cs typeface="Noto Sans CJK SC Regular"/>
              </a:rPr>
              <a:t>О</a:t>
            </a:r>
            <a:r>
              <a:rPr lang="en-US" sz="1100">
                <a:solidFill>
                  <a:srgbClr val="000000"/>
                </a:solidFill>
                <a:ea typeface="Noto Sans CJK SC Regular"/>
                <a:cs typeface="Noto Sans CJK SC Regular"/>
              </a:rPr>
              <a:t>2</a:t>
            </a:r>
            <a:r>
              <a:rPr lang="sr-Cyrl-CS" sz="1100">
                <a:solidFill>
                  <a:srgbClr val="000000"/>
                </a:solidFill>
                <a:ea typeface="Noto Sans CJK SC Regular"/>
                <a:cs typeface="Noto Sans CJK SC Regular"/>
              </a:rPr>
              <a:t> (</a:t>
            </a:r>
            <a:r>
              <a:rPr lang="sr-Latn-CS" sz="1600">
                <a:solidFill>
                  <a:srgbClr val="000000"/>
                </a:solidFill>
                <a:ea typeface="Noto Sans CJK SC Regular"/>
                <a:cs typeface="Noto Sans CJK SC Regular"/>
              </a:rPr>
              <a:t>V</a:t>
            </a:r>
            <a:r>
              <a:rPr lang="en-US" sz="1600">
                <a:solidFill>
                  <a:srgbClr val="000000"/>
                </a:solidFill>
                <a:ea typeface="Noto Sans CJK SC Regular"/>
                <a:cs typeface="Noto Sans CJK SC Regular"/>
              </a:rPr>
              <a:t>О</a:t>
            </a:r>
            <a:r>
              <a:rPr lang="en-US" sz="1100">
                <a:solidFill>
                  <a:srgbClr val="000000"/>
                </a:solidFill>
                <a:ea typeface="Noto Sans CJK SC Regular"/>
                <a:cs typeface="Noto Sans CJK SC Regular"/>
              </a:rPr>
              <a:t>2</a:t>
            </a:r>
            <a:r>
              <a:rPr lang="sr-Cyrl-CS" sz="1600">
                <a:solidFill>
                  <a:srgbClr val="000000"/>
                </a:solidFill>
                <a:ea typeface="Noto Sans CJK SC Regular"/>
                <a:cs typeface="Noto Sans CJK SC Regular"/>
              </a:rPr>
              <a:t>) здравог мушкарца тежине 70 </a:t>
            </a:r>
            <a:r>
              <a:rPr lang="sr-Latn-CS" sz="1600">
                <a:solidFill>
                  <a:srgbClr val="000000"/>
                </a:solidFill>
                <a:ea typeface="Noto Sans CJK SC Regular"/>
                <a:cs typeface="Noto Sans CJK SC Regular"/>
              </a:rPr>
              <a:t>kg</a:t>
            </a:r>
            <a:r>
              <a:rPr lang="sr-Cyrl-CS" sz="1600">
                <a:solidFill>
                  <a:srgbClr val="000000"/>
                </a:solidFill>
                <a:ea typeface="Noto Sans CJK SC Regular"/>
                <a:cs typeface="Noto Sans CJK SC Regular"/>
              </a:rPr>
              <a:t>, у мировању</a:t>
            </a:r>
            <a:r>
              <a:rPr lang="sr-Latn-CS" sz="1600">
                <a:solidFill>
                  <a:srgbClr val="000000"/>
                </a:solidFill>
                <a:ea typeface="Noto Sans CJK SC Regular"/>
                <a:cs typeface="Noto Sans CJK SC Regular"/>
              </a:rPr>
              <a:t> )</a:t>
            </a:r>
          </a:p>
          <a:p>
            <a: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a:p>
        </p:txBody>
      </p:sp>
      <p:sp>
        <p:nvSpPr>
          <p:cNvPr id="63492" name="Slide Number Placeholder 3"/>
          <p:cNvSpPr>
            <a:spLocks noGrp="1"/>
          </p:cNvSpPr>
          <p:nvPr>
            <p:ph type="sldNum" sz="quarter" idx="10"/>
          </p:nvPr>
        </p:nvSpPr>
        <p:spPr>
          <a:noFill/>
          <a:ln>
            <a:miter lim="800000"/>
            <a:headEnd/>
            <a:tailEnd/>
          </a:ln>
        </p:spPr>
        <p:txBody>
          <a:bodyPr/>
          <a:lstStyle/>
          <a:p>
            <a:fld id="{E7636988-9E79-4BC3-B303-C55AC05F4313}" type="slidenum">
              <a:rPr lang="en-US" altLang="en-US" smtClean="0">
                <a:cs typeface="Arial" pitchFamily="34" charset="0"/>
              </a:rPr>
              <a:pPr/>
              <a:t>59</a:t>
            </a:fld>
            <a:endParaRPr lang="en-US" altLang="en-US">
              <a:cs typeface="Arial" pitchFamily="34" charset="0"/>
            </a:endParaRPr>
          </a:p>
        </p:txBody>
      </p:sp>
    </p:spTree>
  </p:cSld>
  <p:clrMapOvr>
    <a:masterClrMapping/>
  </p:clrMapOvr>
  <p:transition advTm="39363"/>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4000" b="1"/>
              <a:t>Превенција ризика </a:t>
            </a:r>
          </a:p>
        </p:txBody>
      </p:sp>
      <p:sp>
        <p:nvSpPr>
          <p:cNvPr id="9219" name="Content Placeholder 2" descr="Rectangle: Click to edit Master text styles&#10;Second level&#10;Third level&#10;Fourth level&#10;Fifth level"/>
          <p:cNvSpPr>
            <a:spLocks noGrp="1"/>
          </p:cNvSpPr>
          <p:nvPr>
            <p:ph idx="1"/>
          </p:nvPr>
        </p:nvSpPr>
        <p:spPr/>
        <p:txBody>
          <a:bodyPr/>
          <a:lstStyle/>
          <a:p>
            <a:pPr>
              <a:lnSpc>
                <a:spcPct val="150000"/>
              </a:lnSpc>
            </a:pPr>
            <a:r>
              <a:rPr lang="ru-RU"/>
              <a:t>престанак пушења, </a:t>
            </a:r>
            <a:endParaRPr lang="sr-Latn-CS"/>
          </a:p>
          <a:p>
            <a:pPr>
              <a:lnSpc>
                <a:spcPct val="150000"/>
              </a:lnSpc>
            </a:pPr>
            <a:r>
              <a:rPr lang="ru-RU"/>
              <a:t>мршављење (БМИ)  </a:t>
            </a:r>
            <a:endParaRPr lang="sr-Latn-CS"/>
          </a:p>
          <a:p>
            <a:pPr>
              <a:lnSpc>
                <a:spcPct val="150000"/>
              </a:lnSpc>
            </a:pPr>
            <a:r>
              <a:rPr lang="ru-RU"/>
              <a:t>здрава исхрана , </a:t>
            </a:r>
            <a:endParaRPr lang="sr-Latn-CS"/>
          </a:p>
          <a:p>
            <a:pPr>
              <a:lnSpc>
                <a:spcPct val="150000"/>
              </a:lnSpc>
            </a:pPr>
            <a:r>
              <a:rPr lang="ru-RU"/>
              <a:t>редовно вежбање, </a:t>
            </a:r>
            <a:endParaRPr lang="sr-Latn-CS"/>
          </a:p>
          <a:p>
            <a:pPr>
              <a:lnSpc>
                <a:spcPct val="150000"/>
              </a:lnSpc>
            </a:pPr>
            <a:r>
              <a:rPr lang="ru-RU"/>
              <a:t>одржавање висине серумских липида, </a:t>
            </a:r>
            <a:endParaRPr lang="sr-Latn-CS"/>
          </a:p>
          <a:p>
            <a:pPr>
              <a:lnSpc>
                <a:spcPct val="150000"/>
              </a:lnSpc>
            </a:pPr>
            <a:r>
              <a:rPr lang="ru-RU"/>
              <a:t>контрола артеријске хипертензије и шећерне болести.</a:t>
            </a:r>
            <a:endParaRPr lang="en-US"/>
          </a:p>
        </p:txBody>
      </p:sp>
      <p:sp>
        <p:nvSpPr>
          <p:cNvPr id="9220" name="Slide Number Placeholder 3"/>
          <p:cNvSpPr>
            <a:spLocks noGrp="1"/>
          </p:cNvSpPr>
          <p:nvPr>
            <p:ph type="sldNum" sz="quarter" idx="10"/>
          </p:nvPr>
        </p:nvSpPr>
        <p:spPr>
          <a:noFill/>
          <a:ln>
            <a:miter lim="800000"/>
            <a:headEnd/>
            <a:tailEnd/>
          </a:ln>
        </p:spPr>
        <p:txBody>
          <a:bodyPr/>
          <a:lstStyle/>
          <a:p>
            <a:fld id="{4F8A53D4-7C39-4F04-A897-54C679F32CD6}" type="slidenum">
              <a:rPr lang="en-US" altLang="en-US" smtClean="0">
                <a:cs typeface="Arial" pitchFamily="34" charset="0"/>
              </a:rPr>
              <a:pPr/>
              <a:t>6</a:t>
            </a:fld>
            <a:endParaRPr lang="en-US" altLang="en-US">
              <a:cs typeface="Arial" pitchFamily="34" charset="0"/>
            </a:endParaRPr>
          </a:p>
        </p:txBody>
      </p:sp>
    </p:spTree>
  </p:cSld>
  <p:clrMapOvr>
    <a:masterClrMapping/>
  </p:clrMapOvr>
  <p:transition advTm="16841"/>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z="3600" b="1">
                <a:solidFill>
                  <a:schemeClr val="tx1"/>
                </a:solidFill>
              </a:rPr>
              <a:t>Ризик карди</a:t>
            </a:r>
            <a:r>
              <a:rPr lang="sr-Latn-CS" sz="3600" b="1">
                <a:solidFill>
                  <a:schemeClr val="tx1"/>
                </a:solidFill>
              </a:rPr>
              <a:t>o</a:t>
            </a:r>
            <a:r>
              <a:rPr lang="en-US" sz="3600" b="1">
                <a:solidFill>
                  <a:schemeClr val="tx1"/>
                </a:solidFill>
              </a:rPr>
              <a:t>лошких болесника</a:t>
            </a:r>
          </a:p>
        </p:txBody>
      </p:sp>
      <p:sp>
        <p:nvSpPr>
          <p:cNvPr id="64515" name="Content Placeholder 2" descr="Rectangle: Click to edit Master text styles&#10;Second level&#10;Third level&#10;Fourth level&#10;Fifth level"/>
          <p:cNvSpPr>
            <a:spLocks noGrp="1"/>
          </p:cNvSpPr>
          <p:nvPr>
            <p:ph idx="1"/>
          </p:nvPr>
        </p:nvSpPr>
        <p:spPr/>
        <p:txBody>
          <a:bodyPr/>
          <a:lstStyle/>
          <a:p>
            <a:r>
              <a:rPr lang="ru-RU"/>
              <a:t>Одређује се на основу резултата ергометријског теста и анализе функције леве коморе. </a:t>
            </a:r>
          </a:p>
          <a:p>
            <a:r>
              <a:rPr lang="ru-RU"/>
              <a:t>Користи се:</a:t>
            </a:r>
          </a:p>
          <a:p>
            <a:r>
              <a:rPr lang="ru-RU"/>
              <a:t>1. стандардни ергометријски тест</a:t>
            </a:r>
          </a:p>
          <a:p>
            <a:r>
              <a:rPr lang="ru-RU"/>
              <a:t>2. ехокардиографија, </a:t>
            </a:r>
          </a:p>
          <a:p>
            <a:r>
              <a:rPr lang="ru-RU"/>
              <a:t>Могу се користити и радиоизотопне технике, ако и инвазивна дијагностика. </a:t>
            </a:r>
          </a:p>
          <a:p>
            <a:r>
              <a:rPr lang="ru-RU"/>
              <a:t>У процени аритмија и исхемије значајно место припада амбулантном континуираном електрокардиограму.</a:t>
            </a:r>
            <a:endParaRPr lang="en-US"/>
          </a:p>
        </p:txBody>
      </p:sp>
      <p:sp>
        <p:nvSpPr>
          <p:cNvPr id="64516" name="Slide Number Placeholder 3"/>
          <p:cNvSpPr>
            <a:spLocks noGrp="1"/>
          </p:cNvSpPr>
          <p:nvPr>
            <p:ph type="sldNum" sz="quarter" idx="10"/>
          </p:nvPr>
        </p:nvSpPr>
        <p:spPr>
          <a:noFill/>
          <a:ln>
            <a:miter lim="800000"/>
            <a:headEnd/>
            <a:tailEnd/>
          </a:ln>
        </p:spPr>
        <p:txBody>
          <a:bodyPr/>
          <a:lstStyle/>
          <a:p>
            <a:fld id="{9E602D23-B54D-4A0A-B2A2-18859E534AB1}" type="slidenum">
              <a:rPr lang="en-US" altLang="en-US" smtClean="0">
                <a:cs typeface="Arial" pitchFamily="34" charset="0"/>
              </a:rPr>
              <a:pPr/>
              <a:t>60</a:t>
            </a:fld>
            <a:endParaRPr lang="en-US" altLang="en-US">
              <a:cs typeface="Arial" pitchFamily="34" charset="0"/>
            </a:endParaRPr>
          </a:p>
        </p:txBody>
      </p:sp>
    </p:spTree>
  </p:cSld>
  <p:clrMapOvr>
    <a:masterClrMapping/>
  </p:clrMapOvr>
  <p:transition advTm="24978"/>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z="4000" b="1">
                <a:solidFill>
                  <a:srgbClr val="FF0000"/>
                </a:solidFill>
                <a:ea typeface="Noto Sans CJK SC Regular"/>
                <a:cs typeface="Noto Sans CJK SC Regular"/>
              </a:rPr>
              <a:t>Разлози за прекид рехабилитације</a:t>
            </a:r>
            <a:endParaRPr lang="en-US" sz="4000" b="1">
              <a:solidFill>
                <a:srgbClr val="FF0000"/>
              </a:solidFill>
            </a:endParaRPr>
          </a:p>
        </p:txBody>
      </p:sp>
      <p:sp>
        <p:nvSpPr>
          <p:cNvPr id="65539"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pPr marL="341313" indent="-341313">
              <a:lnSpc>
                <a:spcPct val="150000"/>
              </a:lnSpc>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Тахикардија срчана фреквенца изнад 130/мин или пораст за 30% у односу на период мировања</a:t>
            </a:r>
          </a:p>
          <a:p>
            <a:pPr marL="341313" indent="-341313">
              <a:lnSpc>
                <a:spcPct val="150000"/>
              </a:lnSpc>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Појава аритмија</a:t>
            </a:r>
          </a:p>
          <a:p>
            <a:pPr marL="341313" indent="-341313">
              <a:lnSpc>
                <a:spcPct val="150000"/>
              </a:lnSpc>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Ангинозни бол</a:t>
            </a:r>
          </a:p>
          <a:p>
            <a:pPr marL="341313" indent="-341313">
              <a:lnSpc>
                <a:spcPct val="150000"/>
              </a:lnSpc>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Осећај недостатка ваздуха и брзо замарање</a:t>
            </a:r>
          </a:p>
          <a:p>
            <a:pPr marL="341313" indent="-341313">
              <a:lnSpc>
                <a:spcPct val="150000"/>
              </a:lnSpc>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Новонастало бледило или цијаноза уз нагли пад артеријске тензије и пад пулса </a:t>
            </a:r>
          </a:p>
          <a:p>
            <a:pPr marL="341313" indent="-341313">
              <a:lnSpc>
                <a:spcPct val="150000"/>
              </a:lnSpc>
              <a:spcBef>
                <a:spcPts val="600"/>
              </a:spcBef>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a:solidFill>
                  <a:srgbClr val="000000"/>
                </a:solidFill>
                <a:ea typeface="Noto Sans CJK SC Regular"/>
                <a:cs typeface="Noto Sans CJK SC Regular"/>
              </a:rPr>
              <a:t>Скок артеријске тензије изнад 180/120mmHg</a:t>
            </a:r>
          </a:p>
          <a:p>
            <a:pPr marL="341313" indent="-341313">
              <a:lnSpc>
                <a:spcPct val="150000"/>
              </a:lnSpc>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a:p>
        </p:txBody>
      </p:sp>
      <p:sp>
        <p:nvSpPr>
          <p:cNvPr id="65540" name="Slide Number Placeholder 3"/>
          <p:cNvSpPr>
            <a:spLocks noGrp="1"/>
          </p:cNvSpPr>
          <p:nvPr>
            <p:ph type="sldNum" sz="quarter" idx="10"/>
          </p:nvPr>
        </p:nvSpPr>
        <p:spPr>
          <a:noFill/>
          <a:ln>
            <a:miter lim="800000"/>
            <a:headEnd/>
            <a:tailEnd/>
          </a:ln>
        </p:spPr>
        <p:txBody>
          <a:bodyPr/>
          <a:lstStyle/>
          <a:p>
            <a:fld id="{0B593990-C838-44BC-8061-0D546ADA14D4}" type="slidenum">
              <a:rPr lang="en-US" altLang="en-US" smtClean="0">
                <a:cs typeface="Arial" pitchFamily="34" charset="0"/>
              </a:rPr>
              <a:pPr/>
              <a:t>61</a:t>
            </a:fld>
            <a:endParaRPr lang="en-US" altLang="en-US">
              <a:cs typeface="Arial" pitchFamily="34" charset="0"/>
            </a:endParaRPr>
          </a:p>
        </p:txBody>
      </p:sp>
    </p:spTree>
  </p:cSld>
  <p:clrMapOvr>
    <a:masterClrMapping/>
  </p:clrMapOvr>
  <p:transition advTm="30515"/>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z="3600" b="1">
                <a:solidFill>
                  <a:srgbClr val="FF0000"/>
                </a:solidFill>
              </a:rPr>
              <a:t>Значај кардилошке рехабилитације</a:t>
            </a:r>
          </a:p>
        </p:txBody>
      </p:sp>
      <p:sp>
        <p:nvSpPr>
          <p:cNvPr id="66563" name="Content Placeholder 2" descr="Rectangle: Click to edit Master text styles&#10;Second level&#10;Third level&#10;Fourth level&#10;Fifth level"/>
          <p:cNvSpPr>
            <a:spLocks noGrp="1"/>
          </p:cNvSpPr>
          <p:nvPr>
            <p:ph idx="1"/>
          </p:nvPr>
        </p:nvSpPr>
        <p:spPr>
          <a:xfrm>
            <a:off x="838200" y="1905000"/>
            <a:ext cx="8001000" cy="4114800"/>
          </a:xfrm>
        </p:spPr>
        <p:txBody>
          <a:bodyPr/>
          <a:lstStyle/>
          <a:p>
            <a:pPr>
              <a:lnSpc>
                <a:spcPct val="150000"/>
              </a:lnSpc>
            </a:pPr>
            <a:r>
              <a:rPr lang="ru-RU"/>
              <a:t>Особе старије животне доби се често неоправдано не укључују у програме КР јер резултати бројних студија указују да су ти програми сигурни и да изазивају бројне позитивне ефекте и код особа унутар ове добне групе (≥ 65, односно 75 година).</a:t>
            </a:r>
          </a:p>
        </p:txBody>
      </p:sp>
      <p:sp>
        <p:nvSpPr>
          <p:cNvPr id="66564" name="Slide Number Placeholder 3"/>
          <p:cNvSpPr>
            <a:spLocks noGrp="1"/>
          </p:cNvSpPr>
          <p:nvPr>
            <p:ph type="sldNum" sz="quarter" idx="10"/>
          </p:nvPr>
        </p:nvSpPr>
        <p:spPr>
          <a:noFill/>
          <a:ln>
            <a:miter lim="800000"/>
            <a:headEnd/>
            <a:tailEnd/>
          </a:ln>
        </p:spPr>
        <p:txBody>
          <a:bodyPr/>
          <a:lstStyle/>
          <a:p>
            <a:fld id="{D68FE308-3195-4B6A-907D-90E649B5A559}" type="slidenum">
              <a:rPr lang="en-US" altLang="en-US" smtClean="0">
                <a:cs typeface="Arial" pitchFamily="34" charset="0"/>
              </a:rPr>
              <a:pPr/>
              <a:t>62</a:t>
            </a:fld>
            <a:endParaRPr lang="en-US" altLang="en-US">
              <a:cs typeface="Arial" pitchFamily="34" charset="0"/>
            </a:endParaRPr>
          </a:p>
        </p:txBody>
      </p:sp>
    </p:spTree>
  </p:cSld>
  <p:clrMapOvr>
    <a:masterClrMapping/>
  </p:clrMapOvr>
  <p:transition advTm="29671"/>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z="3600" b="1">
                <a:solidFill>
                  <a:srgbClr val="FF0000"/>
                </a:solidFill>
              </a:rPr>
              <a:t>Значај кардилошке рехабилитације</a:t>
            </a:r>
          </a:p>
        </p:txBody>
      </p:sp>
      <p:sp>
        <p:nvSpPr>
          <p:cNvPr id="67587" name="Content Placeholder 2" descr="Rectangle: Click to edit Master text styles&#10;Second level&#10;Third level&#10;Fourth level&#10;Fifth level"/>
          <p:cNvSpPr>
            <a:spLocks noGrp="1"/>
          </p:cNvSpPr>
          <p:nvPr>
            <p:ph idx="1"/>
          </p:nvPr>
        </p:nvSpPr>
        <p:spPr/>
        <p:txBody>
          <a:bodyPr/>
          <a:lstStyle/>
          <a:p>
            <a:pPr>
              <a:lnSpc>
                <a:spcPct val="150000"/>
              </a:lnSpc>
            </a:pPr>
            <a:r>
              <a:rPr lang="ru-RU"/>
              <a:t>Знатан део болесника након акутног коронарног догађаја или кардиохируршког захвата трпи од различитих облика анксио-депресивних психичких поремећаја што често продужава опоравак и трошкове лечења, а што се такође добрим делом може променити мерама и поступцима током кардиолошке рехабилитације.</a:t>
            </a:r>
            <a:endParaRPr lang="en-US"/>
          </a:p>
          <a:p>
            <a:endParaRPr lang="en-US"/>
          </a:p>
        </p:txBody>
      </p:sp>
      <p:sp>
        <p:nvSpPr>
          <p:cNvPr id="67588" name="Slide Number Placeholder 3"/>
          <p:cNvSpPr>
            <a:spLocks noGrp="1"/>
          </p:cNvSpPr>
          <p:nvPr>
            <p:ph type="sldNum" sz="quarter" idx="10"/>
          </p:nvPr>
        </p:nvSpPr>
        <p:spPr>
          <a:noFill/>
          <a:ln>
            <a:miter lim="800000"/>
            <a:headEnd/>
            <a:tailEnd/>
          </a:ln>
        </p:spPr>
        <p:txBody>
          <a:bodyPr/>
          <a:lstStyle/>
          <a:p>
            <a:fld id="{9B7A21D8-AEA1-4EC2-8123-F2E079A311A2}" type="slidenum">
              <a:rPr lang="en-US" altLang="en-US" smtClean="0">
                <a:cs typeface="Arial" pitchFamily="34" charset="0"/>
              </a:rPr>
              <a:pPr/>
              <a:t>63</a:t>
            </a:fld>
            <a:endParaRPr lang="en-US" altLang="en-US">
              <a:cs typeface="Arial" pitchFamily="34" charset="0"/>
            </a:endParaRPr>
          </a:p>
        </p:txBody>
      </p:sp>
    </p:spTree>
  </p:cSld>
  <p:clrMapOvr>
    <a:masterClrMapping/>
  </p:clrMapOvr>
  <p:transition advTm="19482"/>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z="3600" b="1">
                <a:solidFill>
                  <a:srgbClr val="FF0000"/>
                </a:solidFill>
              </a:rPr>
              <a:t>Значај кардилошке рехабилитације</a:t>
            </a:r>
            <a:endParaRPr lang="en-US" sz="3600"/>
          </a:p>
        </p:txBody>
      </p:sp>
      <p:sp>
        <p:nvSpPr>
          <p:cNvPr id="68611" name="Content Placeholder 2" descr="Rectangle: Click to edit Master text styles&#10;Second level&#10;Third level&#10;Fourth level&#10;Fifth level"/>
          <p:cNvSpPr>
            <a:spLocks noGrp="1"/>
          </p:cNvSpPr>
          <p:nvPr>
            <p:ph idx="1"/>
          </p:nvPr>
        </p:nvSpPr>
        <p:spPr/>
        <p:txBody>
          <a:bodyPr/>
          <a:lstStyle/>
          <a:p>
            <a:pPr>
              <a:lnSpc>
                <a:spcPct val="150000"/>
              </a:lnSpc>
            </a:pPr>
            <a:r>
              <a:rPr lang="ru-RU"/>
              <a:t>Пошто су КВС болести водећи узрок смртности у савременом свету, спровођење програма кардиолошке рехабилитације је вероватно најефикаснији и за друштво економски исплатив приступ у смањењу кардиоваскуларног ризика и промоцији “здравог” начина живота чиме се дугорочно смањују трошкови даљег лечења за ову групу болесника.</a:t>
            </a:r>
            <a:endParaRPr lang="en-US"/>
          </a:p>
        </p:txBody>
      </p:sp>
      <p:sp>
        <p:nvSpPr>
          <p:cNvPr id="68612" name="Slide Number Placeholder 3"/>
          <p:cNvSpPr>
            <a:spLocks noGrp="1"/>
          </p:cNvSpPr>
          <p:nvPr>
            <p:ph type="sldNum" sz="quarter" idx="10"/>
          </p:nvPr>
        </p:nvSpPr>
        <p:spPr>
          <a:noFill/>
          <a:ln>
            <a:miter lim="800000"/>
            <a:headEnd/>
            <a:tailEnd/>
          </a:ln>
        </p:spPr>
        <p:txBody>
          <a:bodyPr/>
          <a:lstStyle/>
          <a:p>
            <a:fld id="{5DB3E9D8-F1E9-48BF-93AE-98B240489133}" type="slidenum">
              <a:rPr lang="en-US" altLang="en-US" smtClean="0">
                <a:cs typeface="Arial" pitchFamily="34" charset="0"/>
              </a:rPr>
              <a:pPr/>
              <a:t>64</a:t>
            </a:fld>
            <a:endParaRPr lang="en-US" altLang="en-US">
              <a:cs typeface="Arial" pitchFamily="34" charset="0"/>
            </a:endParaRPr>
          </a:p>
        </p:txBody>
      </p:sp>
    </p:spTree>
  </p:cSld>
  <p:clrMapOvr>
    <a:masterClrMapping/>
  </p:clrMapOvr>
  <p:transition advTm="22266"/>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z="3600" b="1">
                <a:solidFill>
                  <a:srgbClr val="FF0000"/>
                </a:solidFill>
              </a:rPr>
              <a:t>Значај кардилошке рехабилитације</a:t>
            </a:r>
          </a:p>
        </p:txBody>
      </p:sp>
      <p:sp>
        <p:nvSpPr>
          <p:cNvPr id="69635" name="Content Placeholder 2" descr="Rectangle: Click to edit Master text styles&#10;Second level&#10;Third level&#10;Fourth level&#10;Fifth level"/>
          <p:cNvSpPr>
            <a:spLocks noGrp="1"/>
          </p:cNvSpPr>
          <p:nvPr>
            <p:ph idx="1"/>
          </p:nvPr>
        </p:nvSpPr>
        <p:spPr/>
        <p:txBody>
          <a:bodyPr/>
          <a:lstStyle/>
          <a:p>
            <a:r>
              <a:rPr lang="ru-RU"/>
              <a:t>Рехабилитације смањује смртност од свих узрока болести за 20%-25%, а од срчаних узрока за 31%. </a:t>
            </a:r>
          </a:p>
          <a:p>
            <a:r>
              <a:rPr lang="ru-RU"/>
              <a:t>Делује на корекцију фактора ризика.</a:t>
            </a:r>
          </a:p>
          <a:p>
            <a:r>
              <a:rPr lang="ru-RU"/>
              <a:t>Значајно побољшава квалитет живота.</a:t>
            </a:r>
          </a:p>
          <a:p>
            <a:r>
              <a:rPr lang="ru-RU"/>
              <a:t>Дозиран ктх тренинг треба спроводити доживотно јер прекид поништава све ефекте физичке активности после 3-4 недеље од прекида физичке активности.</a:t>
            </a:r>
            <a:endParaRPr lang="en-US"/>
          </a:p>
        </p:txBody>
      </p:sp>
      <p:sp>
        <p:nvSpPr>
          <p:cNvPr id="69636" name="Slide Number Placeholder 3"/>
          <p:cNvSpPr>
            <a:spLocks noGrp="1"/>
          </p:cNvSpPr>
          <p:nvPr>
            <p:ph type="sldNum" sz="quarter" idx="10"/>
          </p:nvPr>
        </p:nvSpPr>
        <p:spPr>
          <a:noFill/>
          <a:ln>
            <a:miter lim="800000"/>
            <a:headEnd/>
            <a:tailEnd/>
          </a:ln>
        </p:spPr>
        <p:txBody>
          <a:bodyPr/>
          <a:lstStyle/>
          <a:p>
            <a:fld id="{06734025-550D-4CD9-AD5B-2CD67972696F}" type="slidenum">
              <a:rPr lang="en-US" altLang="en-US" smtClean="0">
                <a:cs typeface="Arial" pitchFamily="34" charset="0"/>
              </a:rPr>
              <a:pPr/>
              <a:t>65</a:t>
            </a:fld>
            <a:endParaRPr lang="en-US" altLang="en-US">
              <a:cs typeface="Arial" pitchFamily="34" charset="0"/>
            </a:endParaRPr>
          </a:p>
        </p:txBody>
      </p:sp>
      <p:sp>
        <p:nvSpPr>
          <p:cNvPr id="69637" name="Rectangle 4"/>
          <p:cNvSpPr>
            <a:spLocks noChangeArrowheads="1"/>
          </p:cNvSpPr>
          <p:nvPr/>
        </p:nvSpPr>
        <p:spPr bwMode="auto">
          <a:xfrm>
            <a:off x="0" y="6096000"/>
            <a:ext cx="9144000" cy="584200"/>
          </a:xfrm>
          <a:prstGeom prst="rect">
            <a:avLst/>
          </a:prstGeom>
          <a:noFill/>
          <a:ln w="9525">
            <a:noFill/>
            <a:miter lim="800000"/>
            <a:headEnd/>
            <a:tailEnd/>
          </a:ln>
        </p:spPr>
        <p:txBody>
          <a:bodyPr>
            <a:spAutoFit/>
          </a:bodyPr>
          <a:lstStyle/>
          <a:p>
            <a:r>
              <a:rPr lang="en-US" sz="1600"/>
              <a:t>Dalal H M, Zawada A, Jolly K, Moxham T, Taylor R S. Home based versus centre based cardiac rehabilitation: Cochrane systematic review and metaanalysis British Medical Journal, 2010; 340.</a:t>
            </a:r>
          </a:p>
        </p:txBody>
      </p:sp>
    </p:spTree>
  </p:cSld>
  <p:clrMapOvr>
    <a:masterClrMapping/>
  </p:clrMapOvr>
  <p:transition advTm="25557"/>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ubtitle 2" descr="Rectangle: Click to edit Master text styles&#10;Second level&#10;Third level&#10;Fourth level&#10;Fifth level"/>
          <p:cNvSpPr>
            <a:spLocks noGrp="1"/>
          </p:cNvSpPr>
          <p:nvPr>
            <p:ph type="subTitle" idx="1"/>
          </p:nvPr>
        </p:nvSpPr>
        <p:spPr>
          <a:xfrm>
            <a:off x="1676400" y="3657600"/>
            <a:ext cx="6400800" cy="1752600"/>
          </a:xfrm>
        </p:spPr>
        <p:txBody>
          <a:bodyPr/>
          <a:lstStyle/>
          <a:p>
            <a:pPr algn="r"/>
            <a:r>
              <a:rPr lang="en-US" sz="4000" b="1"/>
              <a:t>Рехабилитација након транплатације срца</a:t>
            </a:r>
          </a:p>
        </p:txBody>
      </p:sp>
      <p:pic>
        <p:nvPicPr>
          <p:cNvPr id="70659" name="Picture 4" descr="C:\Users\User\Desktop\images.jpg"/>
          <p:cNvPicPr>
            <a:picLocks noChangeAspect="1" noChangeArrowheads="1"/>
          </p:cNvPicPr>
          <p:nvPr/>
        </p:nvPicPr>
        <p:blipFill>
          <a:blip r:embed="rId2"/>
          <a:srcRect/>
          <a:stretch>
            <a:fillRect/>
          </a:stretch>
        </p:blipFill>
        <p:spPr bwMode="auto">
          <a:xfrm>
            <a:off x="6324600" y="457200"/>
            <a:ext cx="2143125" cy="2143125"/>
          </a:xfrm>
          <a:prstGeom prst="rect">
            <a:avLst/>
          </a:prstGeom>
          <a:noFill/>
          <a:ln w="9525">
            <a:noFill/>
            <a:miter lim="800000"/>
            <a:headEnd/>
            <a:tailEnd/>
          </a:ln>
        </p:spPr>
      </p:pic>
    </p:spTree>
  </p:cSld>
  <p:clrMapOvr>
    <a:masterClrMapping/>
  </p:clrMapOvr>
  <p:transition advTm="5453"/>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z="3600" b="1"/>
              <a:t>Транплатација срца </a:t>
            </a:r>
          </a:p>
        </p:txBody>
      </p:sp>
      <p:sp>
        <p:nvSpPr>
          <p:cNvPr id="71683" name="Content Placeholder 2" descr="Rectangle: Click to edit Master text styles&#10;Second level&#10;Third level&#10;Fourth level&#10;Fifth level"/>
          <p:cNvSpPr>
            <a:spLocks noGrp="1"/>
          </p:cNvSpPr>
          <p:nvPr>
            <p:ph idx="1"/>
          </p:nvPr>
        </p:nvSpPr>
        <p:spPr/>
        <p:txBody>
          <a:bodyPr/>
          <a:lstStyle/>
          <a:p>
            <a:r>
              <a:rPr lang="en-US"/>
              <a:t>Задњих деценија брз и прогресиван развој трансплатације срца</a:t>
            </a:r>
          </a:p>
          <a:p>
            <a:r>
              <a:rPr lang="en-US" b="1"/>
              <a:t>Физиотерапеутски програм се спроводи пре и постоперативно и обухвата дисајну терапију, позиционирање и масажу.</a:t>
            </a:r>
          </a:p>
          <a:p>
            <a:r>
              <a:rPr lang="en-US"/>
              <a:t>Ктх програм доводи до побољшања функционалности и квалитета живота.</a:t>
            </a:r>
            <a:endParaRPr lang="sr-Latn-CS"/>
          </a:p>
          <a:p>
            <a:endParaRPr lang="en-US"/>
          </a:p>
        </p:txBody>
      </p:sp>
      <p:sp>
        <p:nvSpPr>
          <p:cNvPr id="71684" name="Slide Number Placeholder 3"/>
          <p:cNvSpPr>
            <a:spLocks noGrp="1"/>
          </p:cNvSpPr>
          <p:nvPr>
            <p:ph type="sldNum" sz="quarter" idx="10"/>
          </p:nvPr>
        </p:nvSpPr>
        <p:spPr>
          <a:noFill/>
          <a:ln>
            <a:miter lim="800000"/>
            <a:headEnd/>
            <a:tailEnd/>
          </a:ln>
        </p:spPr>
        <p:txBody>
          <a:bodyPr/>
          <a:lstStyle/>
          <a:p>
            <a:fld id="{A8BE302E-9EC0-4316-8AFE-FF87AF0A9BE0}" type="slidenum">
              <a:rPr lang="en-US" altLang="en-US" smtClean="0">
                <a:cs typeface="Arial" pitchFamily="34" charset="0"/>
              </a:rPr>
              <a:pPr/>
              <a:t>67</a:t>
            </a:fld>
            <a:endParaRPr lang="en-US" altLang="en-US">
              <a:cs typeface="Arial" pitchFamily="34" charset="0"/>
            </a:endParaRPr>
          </a:p>
        </p:txBody>
      </p:sp>
    </p:spTree>
  </p:cSld>
  <p:clrMapOvr>
    <a:masterClrMapping/>
  </p:clrMapOvr>
  <p:transition advTm="30718"/>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sz="2800" b="1"/>
              <a:t>Апсолутно мировање у кревету – физиолошко деловање на организам:</a:t>
            </a:r>
          </a:p>
        </p:txBody>
      </p:sp>
      <p:sp>
        <p:nvSpPr>
          <p:cNvPr id="72707" name="Content Placeholder 2" descr="Rectangle: Click to edit Master text styles&#10;Second level&#10;Third level&#10;Fourth level&#10;Fifth level"/>
          <p:cNvSpPr>
            <a:spLocks noGrp="1"/>
          </p:cNvSpPr>
          <p:nvPr>
            <p:ph idx="1"/>
          </p:nvPr>
        </p:nvSpPr>
        <p:spPr/>
        <p:txBody>
          <a:bodyPr/>
          <a:lstStyle/>
          <a:p>
            <a:r>
              <a:rPr lang="en-US"/>
              <a:t>Атрофија скелетне мускултуре 1-6% на дан</a:t>
            </a:r>
          </a:p>
          <a:p>
            <a:r>
              <a:rPr lang="en-US"/>
              <a:t>Смањење волумена крви после 2 недеље мировања у кревету за 15%</a:t>
            </a:r>
          </a:p>
          <a:p>
            <a:r>
              <a:rPr lang="en-US"/>
              <a:t>Смањење ортостатскерегулације</a:t>
            </a:r>
          </a:p>
          <a:p>
            <a:r>
              <a:rPr lang="en-US"/>
              <a:t>2х веће избацивање калцијума</a:t>
            </a:r>
          </a:p>
          <a:p>
            <a:r>
              <a:rPr lang="en-US"/>
              <a:t>Код опетрећења брже се јавља тахикардија</a:t>
            </a:r>
          </a:p>
          <a:p>
            <a:r>
              <a:rPr lang="en-US"/>
              <a:t>Редукција срћаног ударног волумена</a:t>
            </a:r>
          </a:p>
          <a:p>
            <a:r>
              <a:rPr lang="en-US"/>
              <a:t>Редукција аксималног преузимања кисеоника у ткивима</a:t>
            </a:r>
          </a:p>
        </p:txBody>
      </p:sp>
      <p:sp>
        <p:nvSpPr>
          <p:cNvPr id="72708" name="Slide Number Placeholder 3"/>
          <p:cNvSpPr>
            <a:spLocks noGrp="1"/>
          </p:cNvSpPr>
          <p:nvPr>
            <p:ph type="sldNum" sz="quarter" idx="10"/>
          </p:nvPr>
        </p:nvSpPr>
        <p:spPr>
          <a:noFill/>
          <a:ln>
            <a:miter lim="800000"/>
            <a:headEnd/>
            <a:tailEnd/>
          </a:ln>
        </p:spPr>
        <p:txBody>
          <a:bodyPr/>
          <a:lstStyle/>
          <a:p>
            <a:fld id="{0A08D736-9560-4B9B-B54C-8BB25CC5389B}" type="slidenum">
              <a:rPr lang="en-US" altLang="en-US" smtClean="0">
                <a:cs typeface="Arial" pitchFamily="34" charset="0"/>
              </a:rPr>
              <a:pPr/>
              <a:t>68</a:t>
            </a:fld>
            <a:endParaRPr lang="en-US" altLang="en-US">
              <a:cs typeface="Arial" pitchFamily="34" charset="0"/>
            </a:endParaRPr>
          </a:p>
        </p:txBody>
      </p:sp>
    </p:spTree>
  </p:cSld>
  <p:clrMapOvr>
    <a:masterClrMapping/>
  </p:clrMapOvr>
  <p:transition advTm="34751"/>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sz="3600" b="1"/>
              <a:t>Компликације </a:t>
            </a:r>
          </a:p>
        </p:txBody>
      </p:sp>
      <p:sp>
        <p:nvSpPr>
          <p:cNvPr id="73731" name="Content Placeholder 2" descr="Rectangle: Click to edit Master text styles&#10;Second level&#10;Third level&#10;Fourth level&#10;Fifth level"/>
          <p:cNvSpPr>
            <a:spLocks noGrp="1"/>
          </p:cNvSpPr>
          <p:nvPr>
            <p:ph idx="1"/>
          </p:nvPr>
        </p:nvSpPr>
        <p:spPr/>
        <p:txBody>
          <a:bodyPr/>
          <a:lstStyle/>
          <a:p>
            <a:r>
              <a:rPr lang="en-US"/>
              <a:t>Најзначајније компликације код ових болесника су </a:t>
            </a:r>
            <a:r>
              <a:rPr lang="en-US" b="1" u="sng">
                <a:solidFill>
                  <a:srgbClr val="FF0000"/>
                </a:solidFill>
              </a:rPr>
              <a:t>плућне компликације</a:t>
            </a:r>
          </a:p>
          <a:p>
            <a:r>
              <a:rPr lang="en-US" b="1"/>
              <a:t>ПРЕОПЕРАТИВНА КИНЕЗИТЕРАПИЈА </a:t>
            </a:r>
            <a:r>
              <a:rPr lang="en-US"/>
              <a:t>- циљ:</a:t>
            </a:r>
          </a:p>
          <a:p>
            <a:pPr>
              <a:lnSpc>
                <a:spcPct val="150000"/>
              </a:lnSpc>
              <a:buFont typeface="Wingdings" pitchFamily="2" charset="2"/>
              <a:buChar char="Ø"/>
            </a:pPr>
            <a:r>
              <a:rPr lang="en-US"/>
              <a:t>Одржавање дисајне функције</a:t>
            </a:r>
          </a:p>
          <a:p>
            <a:pPr>
              <a:lnSpc>
                <a:spcPct val="150000"/>
              </a:lnSpc>
              <a:buFont typeface="Wingdings" pitchFamily="2" charset="2"/>
              <a:buChar char="Ø"/>
            </a:pPr>
            <a:r>
              <a:rPr lang="en-US"/>
              <a:t>Равнотежа телесних метаболишких функција </a:t>
            </a:r>
          </a:p>
          <a:p>
            <a:pPr>
              <a:lnSpc>
                <a:spcPct val="150000"/>
              </a:lnSpc>
              <a:buFont typeface="Wingdings" pitchFamily="2" charset="2"/>
              <a:buChar char="Ø"/>
            </a:pPr>
            <a:r>
              <a:rPr lang="en-US"/>
              <a:t>Смањење постоперативних ризика.</a:t>
            </a:r>
          </a:p>
          <a:p>
            <a:pPr>
              <a:lnSpc>
                <a:spcPct val="150000"/>
              </a:lnSpc>
              <a:buFont typeface="Wingdings" pitchFamily="2" charset="2"/>
              <a:buChar char="Ø"/>
            </a:pPr>
            <a:r>
              <a:rPr lang="en-US"/>
              <a:t>Обухватност преоп. КТХ директно зависи од срчаног крвотока и плућне функције.</a:t>
            </a:r>
          </a:p>
          <a:p>
            <a:endParaRPr lang="en-US"/>
          </a:p>
        </p:txBody>
      </p:sp>
      <p:sp>
        <p:nvSpPr>
          <p:cNvPr id="73732" name="Slide Number Placeholder 3"/>
          <p:cNvSpPr>
            <a:spLocks noGrp="1"/>
          </p:cNvSpPr>
          <p:nvPr>
            <p:ph type="sldNum" sz="quarter" idx="10"/>
          </p:nvPr>
        </p:nvSpPr>
        <p:spPr>
          <a:noFill/>
          <a:ln>
            <a:miter lim="800000"/>
            <a:headEnd/>
            <a:tailEnd/>
          </a:ln>
        </p:spPr>
        <p:txBody>
          <a:bodyPr/>
          <a:lstStyle/>
          <a:p>
            <a:fld id="{A06D37FA-FFB8-4CBF-A947-BA2D423036B4}" type="slidenum">
              <a:rPr lang="en-US" altLang="en-US" smtClean="0">
                <a:cs typeface="Arial" pitchFamily="34" charset="0"/>
              </a:rPr>
              <a:pPr/>
              <a:t>69</a:t>
            </a:fld>
            <a:endParaRPr lang="en-US" altLang="en-US">
              <a:cs typeface="Arial" pitchFamily="34" charset="0"/>
            </a:endParaRPr>
          </a:p>
        </p:txBody>
      </p:sp>
    </p:spTree>
  </p:cSld>
  <p:clrMapOvr>
    <a:masterClrMapping/>
  </p:clrMapOvr>
  <p:transition advTm="28493"/>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4000" b="1"/>
              <a:t>Физичка активност</a:t>
            </a:r>
          </a:p>
        </p:txBody>
      </p:sp>
      <p:sp>
        <p:nvSpPr>
          <p:cNvPr id="10243" name="Content Placeholder 2" descr="Rectangle: Click to edit Master text styles&#10;Second level&#10;Third level&#10;Fourth level&#10;Fifth level"/>
          <p:cNvSpPr>
            <a:spLocks noGrp="1"/>
          </p:cNvSpPr>
          <p:nvPr>
            <p:ph idx="1"/>
          </p:nvPr>
        </p:nvSpPr>
        <p:spPr/>
        <p:txBody>
          <a:bodyPr/>
          <a:lstStyle/>
          <a:p>
            <a:pPr>
              <a:lnSpc>
                <a:spcPct val="150000"/>
              </a:lnSpc>
              <a:buFont typeface="Wingdings" pitchFamily="2" charset="2"/>
              <a:buChar char="q"/>
            </a:pPr>
            <a:r>
              <a:rPr lang="ru-RU"/>
              <a:t>Има протективно дејство у настанку атеросклерозе и КВС болести. </a:t>
            </a:r>
          </a:p>
          <a:p>
            <a:pPr>
              <a:lnSpc>
                <a:spcPct val="150000"/>
              </a:lnSpc>
              <a:buFont typeface="Wingdings" pitchFamily="2" charset="2"/>
              <a:buChar char="q"/>
            </a:pPr>
            <a:r>
              <a:rPr lang="ru-RU"/>
              <a:t>Трајна физичка активност проузрокује метаболичке и морфолошке промене, тако да је мања инциденца коронарне болести код оних популација и категорија становништва које су физички активне.</a:t>
            </a:r>
            <a:endParaRPr lang="en-US"/>
          </a:p>
        </p:txBody>
      </p:sp>
      <p:sp>
        <p:nvSpPr>
          <p:cNvPr id="10244" name="Slide Number Placeholder 3"/>
          <p:cNvSpPr>
            <a:spLocks noGrp="1"/>
          </p:cNvSpPr>
          <p:nvPr>
            <p:ph type="sldNum" sz="quarter" idx="10"/>
          </p:nvPr>
        </p:nvSpPr>
        <p:spPr>
          <a:noFill/>
          <a:ln>
            <a:miter lim="800000"/>
            <a:headEnd/>
            <a:tailEnd/>
          </a:ln>
        </p:spPr>
        <p:txBody>
          <a:bodyPr/>
          <a:lstStyle/>
          <a:p>
            <a:fld id="{98926E11-0772-4B6E-9F2A-99D34F20CD35}" type="slidenum">
              <a:rPr lang="en-US" altLang="en-US" smtClean="0">
                <a:cs typeface="Arial" pitchFamily="34" charset="0"/>
              </a:rPr>
              <a:pPr/>
              <a:t>7</a:t>
            </a:fld>
            <a:endParaRPr lang="en-US" altLang="en-US">
              <a:cs typeface="Arial" pitchFamily="34" charset="0"/>
            </a:endParaRPr>
          </a:p>
        </p:txBody>
      </p:sp>
    </p:spTree>
  </p:cSld>
  <p:clrMapOvr>
    <a:masterClrMapping/>
  </p:clrMapOvr>
  <p:transition advTm="20051"/>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en-US" sz="3600" b="1"/>
              <a:t>Преоперативни КТХ програм</a:t>
            </a:r>
            <a:endParaRPr lang="en-US" sz="3600"/>
          </a:p>
        </p:txBody>
      </p:sp>
      <p:sp>
        <p:nvSpPr>
          <p:cNvPr id="74755" name="Content Placeholder 2" descr="Rectangle: Click to edit Master text styles&#10;Second level&#10;Third level&#10;Fourth level&#10;Fifth level"/>
          <p:cNvSpPr>
            <a:spLocks noGrp="1"/>
          </p:cNvSpPr>
          <p:nvPr>
            <p:ph idx="1"/>
          </p:nvPr>
        </p:nvSpPr>
        <p:spPr/>
        <p:txBody>
          <a:bodyPr/>
          <a:lstStyle/>
          <a:p>
            <a:r>
              <a:rPr lang="en-US"/>
              <a:t>Преоперативно је неоходна обучити пацијента:</a:t>
            </a:r>
          </a:p>
          <a:p>
            <a:r>
              <a:rPr lang="en-US"/>
              <a:t>1. техници удисаја и издисаја</a:t>
            </a:r>
          </a:p>
          <a:p>
            <a:r>
              <a:rPr lang="en-US"/>
              <a:t>2. искашљавању бронхијалног секрета</a:t>
            </a:r>
          </a:p>
          <a:p>
            <a:r>
              <a:rPr lang="en-US"/>
              <a:t>3. обука употреби механичких апарата за дисање</a:t>
            </a:r>
          </a:p>
        </p:txBody>
      </p:sp>
      <p:sp>
        <p:nvSpPr>
          <p:cNvPr id="74756" name="Slide Number Placeholder 3"/>
          <p:cNvSpPr>
            <a:spLocks noGrp="1"/>
          </p:cNvSpPr>
          <p:nvPr>
            <p:ph type="sldNum" sz="quarter" idx="10"/>
          </p:nvPr>
        </p:nvSpPr>
        <p:spPr>
          <a:noFill/>
          <a:ln>
            <a:miter lim="800000"/>
            <a:headEnd/>
            <a:tailEnd/>
          </a:ln>
        </p:spPr>
        <p:txBody>
          <a:bodyPr/>
          <a:lstStyle/>
          <a:p>
            <a:fld id="{6CE808C5-6607-4B63-9242-6CD23091FDAD}" type="slidenum">
              <a:rPr lang="en-US" altLang="en-US" smtClean="0">
                <a:cs typeface="Arial" pitchFamily="34" charset="0"/>
              </a:rPr>
              <a:pPr/>
              <a:t>70</a:t>
            </a:fld>
            <a:endParaRPr lang="en-US" altLang="en-US">
              <a:cs typeface="Arial" pitchFamily="34" charset="0"/>
            </a:endParaRPr>
          </a:p>
        </p:txBody>
      </p:sp>
    </p:spTree>
  </p:cSld>
  <p:clrMapOvr>
    <a:masterClrMapping/>
  </p:clrMapOvr>
  <p:transition advTm="15591"/>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en-US" sz="3600" b="1"/>
              <a:t>Постоперативни КТХ програм</a:t>
            </a:r>
          </a:p>
        </p:txBody>
      </p:sp>
      <p:sp>
        <p:nvSpPr>
          <p:cNvPr id="75779" name="Content Placeholder 2" descr="Rectangle: Click to edit Master text styles&#10;Second level&#10;Third level&#10;Fourth level&#10;Fifth level"/>
          <p:cNvSpPr>
            <a:spLocks noGrp="1"/>
          </p:cNvSpPr>
          <p:nvPr>
            <p:ph idx="1"/>
          </p:nvPr>
        </p:nvSpPr>
        <p:spPr/>
        <p:txBody>
          <a:bodyPr/>
          <a:lstStyle/>
          <a:p>
            <a:r>
              <a:rPr lang="en-US"/>
              <a:t>У ЈИН :</a:t>
            </a:r>
          </a:p>
          <a:p>
            <a:r>
              <a:rPr lang="en-US"/>
              <a:t>- активне и активно-потпмогнуте вежбе, максимална дозвољена флексија у куку 45⁰</a:t>
            </a:r>
          </a:p>
          <a:p>
            <a:r>
              <a:rPr lang="en-US"/>
              <a:t>- превенција пнеумније</a:t>
            </a:r>
          </a:p>
        </p:txBody>
      </p:sp>
      <p:sp>
        <p:nvSpPr>
          <p:cNvPr id="75780" name="Slide Number Placeholder 3"/>
          <p:cNvSpPr>
            <a:spLocks noGrp="1"/>
          </p:cNvSpPr>
          <p:nvPr>
            <p:ph type="sldNum" sz="quarter" idx="10"/>
          </p:nvPr>
        </p:nvSpPr>
        <p:spPr>
          <a:noFill/>
          <a:ln>
            <a:miter lim="800000"/>
            <a:headEnd/>
            <a:tailEnd/>
          </a:ln>
        </p:spPr>
        <p:txBody>
          <a:bodyPr/>
          <a:lstStyle/>
          <a:p>
            <a:fld id="{80F0DC14-7885-497B-8B4E-D59A6FB07F51}" type="slidenum">
              <a:rPr lang="en-US" altLang="en-US" smtClean="0">
                <a:cs typeface="Arial" pitchFamily="34" charset="0"/>
              </a:rPr>
              <a:pPr/>
              <a:t>71</a:t>
            </a:fld>
            <a:endParaRPr lang="en-US" altLang="en-US">
              <a:cs typeface="Arial" pitchFamily="34" charset="0"/>
            </a:endParaRPr>
          </a:p>
        </p:txBody>
      </p:sp>
    </p:spTree>
  </p:cSld>
  <p:clrMapOvr>
    <a:masterClrMapping/>
  </p:clrMapOvr>
  <p:transition advTm="12991"/>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en-US" sz="3600" b="1"/>
              <a:t>Ток пасивних постоперативних покрета</a:t>
            </a:r>
          </a:p>
        </p:txBody>
      </p:sp>
      <p:sp>
        <p:nvSpPr>
          <p:cNvPr id="76803" name="Content Placeholder 2" descr="Rectangle: Click to edit Master text styles&#10;Second level&#10;Third level&#10;Fourth level&#10;Fifth level"/>
          <p:cNvSpPr>
            <a:spLocks noGrp="1"/>
          </p:cNvSpPr>
          <p:nvPr>
            <p:ph idx="1"/>
          </p:nvPr>
        </p:nvSpPr>
        <p:spPr/>
        <p:txBody>
          <a:bodyPr/>
          <a:lstStyle/>
          <a:p>
            <a:r>
              <a:rPr lang="en-US"/>
              <a:t>Покретање левог раменог појаса</a:t>
            </a:r>
          </a:p>
          <a:p>
            <a:r>
              <a:rPr lang="en-US"/>
              <a:t>Мобилизација шаке и прстију</a:t>
            </a:r>
          </a:p>
          <a:p>
            <a:r>
              <a:rPr lang="en-US"/>
              <a:t>Супинација подлактице и флексија у левом рамену</a:t>
            </a:r>
          </a:p>
          <a:p>
            <a:r>
              <a:rPr lang="en-US"/>
              <a:t>Покрети флексије, екстензије, абдукције, адукције, спољашње и унутрашње ротације у левом куку</a:t>
            </a:r>
          </a:p>
          <a:p>
            <a:r>
              <a:rPr lang="en-US"/>
              <a:t>Истезање исхиокруралне мускулатуре леве ноге</a:t>
            </a:r>
          </a:p>
          <a:p>
            <a:r>
              <a:rPr lang="en-US"/>
              <a:t>Оптерећење мануелним отпором покрета потколенице и стопала</a:t>
            </a:r>
          </a:p>
          <a:p>
            <a:r>
              <a:rPr lang="en-US"/>
              <a:t>Исти прграм ктх се спроводи затим и  на десној страни тела</a:t>
            </a:r>
          </a:p>
        </p:txBody>
      </p:sp>
      <p:sp>
        <p:nvSpPr>
          <p:cNvPr id="76804" name="Slide Number Placeholder 3"/>
          <p:cNvSpPr>
            <a:spLocks noGrp="1"/>
          </p:cNvSpPr>
          <p:nvPr>
            <p:ph type="sldNum" sz="quarter" idx="10"/>
          </p:nvPr>
        </p:nvSpPr>
        <p:spPr>
          <a:noFill/>
          <a:ln>
            <a:miter lim="800000"/>
            <a:headEnd/>
            <a:tailEnd/>
          </a:ln>
        </p:spPr>
        <p:txBody>
          <a:bodyPr/>
          <a:lstStyle/>
          <a:p>
            <a:fld id="{448995DA-0636-4DCA-A915-42AE53FD4D98}" type="slidenum">
              <a:rPr lang="en-US" altLang="en-US" smtClean="0">
                <a:cs typeface="Arial" pitchFamily="34" charset="0"/>
              </a:rPr>
              <a:pPr/>
              <a:t>72</a:t>
            </a:fld>
            <a:endParaRPr lang="en-US" altLang="en-US">
              <a:cs typeface="Arial" pitchFamily="34" charset="0"/>
            </a:endParaRPr>
          </a:p>
        </p:txBody>
      </p:sp>
    </p:spTree>
  </p:cSld>
  <p:clrMapOvr>
    <a:masterClrMapping/>
  </p:clrMapOvr>
  <p:transition advTm="27365"/>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sz="3600" b="1"/>
              <a:t>Програм ране мобилизације </a:t>
            </a:r>
            <a:r>
              <a:rPr lang="en-US" sz="2800" b="1"/>
              <a:t>након транплатације срца</a:t>
            </a:r>
            <a:endParaRPr lang="en-US" sz="3600" b="1"/>
          </a:p>
        </p:txBody>
      </p:sp>
      <p:sp>
        <p:nvSpPr>
          <p:cNvPr id="77827" name="Content Placeholder 2" descr="Rectangle: Click to edit Master text styles&#10;Second level&#10;Third level&#10;Fourth level&#10;Fifth level"/>
          <p:cNvSpPr>
            <a:spLocks noGrp="1"/>
          </p:cNvSpPr>
          <p:nvPr>
            <p:ph idx="1"/>
          </p:nvPr>
        </p:nvSpPr>
        <p:spPr>
          <a:xfrm>
            <a:off x="838200" y="1676400"/>
            <a:ext cx="7772400" cy="4114800"/>
          </a:xfrm>
        </p:spPr>
        <p:txBody>
          <a:bodyPr/>
          <a:lstStyle/>
          <a:p>
            <a:r>
              <a:rPr lang="en-US" b="1"/>
              <a:t>1. стадијум (1-5 дана након ОП)</a:t>
            </a:r>
          </a:p>
          <a:p>
            <a:r>
              <a:rPr lang="en-US"/>
              <a:t>Ктх- пасивни покрети (према претходној шеми)</a:t>
            </a:r>
          </a:p>
          <a:p>
            <a:r>
              <a:rPr lang="en-US"/>
              <a:t>По скидању са респиратора:</a:t>
            </a:r>
          </a:p>
          <a:p>
            <a:pPr>
              <a:buFont typeface="Tahoma" pitchFamily="34" charset="0"/>
              <a:buAutoNum type="arabicParenR"/>
            </a:pPr>
            <a:r>
              <a:rPr lang="en-US"/>
              <a:t>вежбе за превенцију тромбозе (5мин) без вежби дисања саотпором</a:t>
            </a:r>
          </a:p>
          <a:p>
            <a:pPr>
              <a:buFont typeface="Tahoma" pitchFamily="34" charset="0"/>
              <a:buAutoNum type="arabicParenR"/>
            </a:pPr>
            <a:r>
              <a:rPr lang="en-US"/>
              <a:t>дисајне вежбе 5мин, активне вежбе 5 мин у леђној позицији</a:t>
            </a:r>
          </a:p>
          <a:p>
            <a:pPr>
              <a:buFont typeface="Tahoma" pitchFamily="34" charset="0"/>
              <a:buAutoNum type="arabicParenR"/>
            </a:pPr>
            <a:r>
              <a:rPr lang="en-US"/>
              <a:t>активне вежбе у седећем положају са леђним наслоном у кревету, на ивици кревета</a:t>
            </a:r>
          </a:p>
          <a:p>
            <a:pPr>
              <a:buFont typeface="Tahoma" pitchFamily="34" charset="0"/>
              <a:buAutoNum type="arabicParenR"/>
            </a:pPr>
            <a:r>
              <a:rPr lang="en-US"/>
              <a:t>евентуална мобилизација у смислу коришћења умиваоника</a:t>
            </a:r>
          </a:p>
          <a:p>
            <a:endParaRPr lang="en-US"/>
          </a:p>
        </p:txBody>
      </p:sp>
      <p:sp>
        <p:nvSpPr>
          <p:cNvPr id="77828" name="Slide Number Placeholder 3"/>
          <p:cNvSpPr>
            <a:spLocks noGrp="1"/>
          </p:cNvSpPr>
          <p:nvPr>
            <p:ph type="sldNum" sz="quarter" idx="10"/>
          </p:nvPr>
        </p:nvSpPr>
        <p:spPr>
          <a:noFill/>
          <a:ln>
            <a:miter lim="800000"/>
            <a:headEnd/>
            <a:tailEnd/>
          </a:ln>
        </p:spPr>
        <p:txBody>
          <a:bodyPr/>
          <a:lstStyle/>
          <a:p>
            <a:fld id="{578F2BC1-ACDA-4CBE-BA5E-7EEF8B23FB50}" type="slidenum">
              <a:rPr lang="en-US" altLang="en-US" smtClean="0">
                <a:cs typeface="Arial" pitchFamily="34" charset="0"/>
              </a:rPr>
              <a:pPr/>
              <a:t>73</a:t>
            </a:fld>
            <a:endParaRPr lang="en-US" altLang="en-US">
              <a:cs typeface="Arial" pitchFamily="34" charset="0"/>
            </a:endParaRPr>
          </a:p>
        </p:txBody>
      </p:sp>
    </p:spTree>
  </p:cSld>
  <p:clrMapOvr>
    <a:masterClrMapping/>
  </p:clrMapOvr>
  <p:transition advTm="31439"/>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r>
              <a:rPr lang="en-US" sz="3600" b="1"/>
              <a:t>Програм ране мобилизације </a:t>
            </a:r>
            <a:r>
              <a:rPr lang="en-US" sz="2800" b="1"/>
              <a:t>након транплатације срца</a:t>
            </a:r>
            <a:endParaRPr lang="en-US" sz="3600"/>
          </a:p>
        </p:txBody>
      </p:sp>
      <p:sp>
        <p:nvSpPr>
          <p:cNvPr id="78851" name="Content Placeholder 2" descr="Rectangle: Click to edit Master text styles&#10;Second level&#10;Third level&#10;Fourth level&#10;Fifth level"/>
          <p:cNvSpPr>
            <a:spLocks noGrp="1"/>
          </p:cNvSpPr>
          <p:nvPr>
            <p:ph idx="1"/>
          </p:nvPr>
        </p:nvSpPr>
        <p:spPr>
          <a:xfrm>
            <a:off x="838200" y="1676400"/>
            <a:ext cx="8305800" cy="4114800"/>
          </a:xfrm>
        </p:spPr>
        <p:txBody>
          <a:bodyPr/>
          <a:lstStyle/>
          <a:p>
            <a:r>
              <a:rPr lang="en-US" b="1"/>
              <a:t>2. стадијум (5-8 дан након ОП)</a:t>
            </a:r>
          </a:p>
          <a:p>
            <a:pPr>
              <a:buFont typeface="Tahoma" pitchFamily="34" charset="0"/>
              <a:buAutoNum type="arabicParenR"/>
            </a:pPr>
            <a:r>
              <a:rPr lang="en-US"/>
              <a:t>Седење на ивици кревета</a:t>
            </a:r>
          </a:p>
          <a:p>
            <a:pPr>
              <a:buFont typeface="Tahoma" pitchFamily="34" charset="0"/>
              <a:buAutoNum type="arabicParenR"/>
            </a:pPr>
            <a:r>
              <a:rPr lang="en-US"/>
              <a:t>Лаке вежбе у лежећем, седећем положају, 5 мин на ивици кревета</a:t>
            </a:r>
          </a:p>
          <a:p>
            <a:pPr>
              <a:buFont typeface="Tahoma" pitchFamily="34" charset="0"/>
              <a:buAutoNum type="arabicParenR"/>
            </a:pPr>
            <a:r>
              <a:rPr lang="en-US"/>
              <a:t>Стајање поред кревета</a:t>
            </a:r>
          </a:p>
          <a:p>
            <a:pPr>
              <a:buFont typeface="Tahoma" pitchFamily="34" charset="0"/>
              <a:buAutoNum type="arabicParenR"/>
            </a:pPr>
            <a:r>
              <a:rPr lang="en-US"/>
              <a:t>Стајање са преносом оперећења са једне ноге на другу, у трајању 5 мин</a:t>
            </a:r>
          </a:p>
          <a:p>
            <a:pPr>
              <a:buFont typeface="Tahoma" pitchFamily="34" charset="0"/>
              <a:buAutoNum type="arabicParenR"/>
            </a:pPr>
            <a:r>
              <a:rPr lang="en-US"/>
              <a:t>Тренинг ходања са паузама седења у бол.соби 5-10 мин</a:t>
            </a:r>
          </a:p>
          <a:p>
            <a:pPr>
              <a:buFont typeface="Tahoma" pitchFamily="34" charset="0"/>
              <a:buAutoNum type="arabicParenR"/>
            </a:pPr>
            <a:r>
              <a:rPr lang="en-US"/>
              <a:t>Ерготренинг (25</a:t>
            </a:r>
            <a:r>
              <a:rPr lang="sr-Latn-CS"/>
              <a:t>W)</a:t>
            </a:r>
            <a:r>
              <a:rPr lang="en-US"/>
              <a:t> уколико је то могуће</a:t>
            </a:r>
          </a:p>
        </p:txBody>
      </p:sp>
      <p:sp>
        <p:nvSpPr>
          <p:cNvPr id="78852" name="Slide Number Placeholder 3"/>
          <p:cNvSpPr>
            <a:spLocks noGrp="1"/>
          </p:cNvSpPr>
          <p:nvPr>
            <p:ph type="sldNum" sz="quarter" idx="10"/>
          </p:nvPr>
        </p:nvSpPr>
        <p:spPr>
          <a:noFill/>
          <a:ln>
            <a:miter lim="800000"/>
            <a:headEnd/>
            <a:tailEnd/>
          </a:ln>
        </p:spPr>
        <p:txBody>
          <a:bodyPr/>
          <a:lstStyle/>
          <a:p>
            <a:fld id="{D3AFDFA5-3EFD-43C2-B816-E7E3D7D3CEBA}" type="slidenum">
              <a:rPr lang="en-US" altLang="en-US" smtClean="0">
                <a:cs typeface="Arial" pitchFamily="34" charset="0"/>
              </a:rPr>
              <a:pPr/>
              <a:t>74</a:t>
            </a:fld>
            <a:endParaRPr lang="en-US" altLang="en-US">
              <a:cs typeface="Arial" pitchFamily="34" charset="0"/>
            </a:endParaRPr>
          </a:p>
        </p:txBody>
      </p:sp>
    </p:spTree>
  </p:cSld>
  <p:clrMapOvr>
    <a:masterClrMapping/>
  </p:clrMapOvr>
  <p:transition advTm="34568"/>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r>
              <a:rPr lang="en-US" sz="3600" b="1"/>
              <a:t>Програм ране мобилизације </a:t>
            </a:r>
            <a:r>
              <a:rPr lang="en-US" sz="2800" b="1"/>
              <a:t>након транплатације срца</a:t>
            </a:r>
            <a:endParaRPr lang="en-US" sz="3600"/>
          </a:p>
        </p:txBody>
      </p:sp>
      <p:sp>
        <p:nvSpPr>
          <p:cNvPr id="79875" name="Content Placeholder 2" descr="Rectangle: Click to edit Master text styles&#10;Second level&#10;Third level&#10;Fourth level&#10;Fifth level"/>
          <p:cNvSpPr>
            <a:spLocks noGrp="1"/>
          </p:cNvSpPr>
          <p:nvPr>
            <p:ph idx="1"/>
          </p:nvPr>
        </p:nvSpPr>
        <p:spPr>
          <a:xfrm>
            <a:off x="838200" y="1905000"/>
            <a:ext cx="8153400" cy="4114800"/>
          </a:xfrm>
        </p:spPr>
        <p:txBody>
          <a:bodyPr/>
          <a:lstStyle/>
          <a:p>
            <a:r>
              <a:rPr lang="en-US" b="1"/>
              <a:t>3. стадијум (8-12дана након ОП)</a:t>
            </a:r>
          </a:p>
          <a:p>
            <a:r>
              <a:rPr lang="en-US"/>
              <a:t>(пребацује се пацијент из ЈИН на одељење)</a:t>
            </a:r>
          </a:p>
          <a:p>
            <a:pPr>
              <a:lnSpc>
                <a:spcPct val="150000"/>
              </a:lnSpc>
              <a:buFont typeface="Tahoma" pitchFamily="34" charset="0"/>
              <a:buAutoNum type="arabicParenR"/>
            </a:pPr>
            <a:r>
              <a:rPr lang="en-US"/>
              <a:t>Лака гимнастика на високој хоклици (15 мин)</a:t>
            </a:r>
          </a:p>
          <a:p>
            <a:pPr>
              <a:lnSpc>
                <a:spcPct val="150000"/>
              </a:lnSpc>
              <a:buFont typeface="Tahoma" pitchFamily="34" charset="0"/>
              <a:buAutoNum type="arabicParenR"/>
            </a:pPr>
            <a:r>
              <a:rPr lang="en-US"/>
              <a:t>Ходање 2-10мин на повећањем дистанце од 50-100м</a:t>
            </a:r>
          </a:p>
          <a:p>
            <a:pPr>
              <a:lnSpc>
                <a:spcPct val="150000"/>
              </a:lnSpc>
              <a:buFont typeface="Tahoma" pitchFamily="34" charset="0"/>
              <a:buAutoNum type="arabicParenR"/>
            </a:pPr>
            <a:r>
              <a:rPr lang="en-US"/>
              <a:t>Лак вежбе у седећем положају (15 мин)</a:t>
            </a:r>
          </a:p>
          <a:p>
            <a:pPr>
              <a:lnSpc>
                <a:spcPct val="150000"/>
              </a:lnSpc>
              <a:buFont typeface="Tahoma" pitchFamily="34" charset="0"/>
              <a:buAutoNum type="arabicParenR"/>
            </a:pPr>
            <a:r>
              <a:rPr lang="en-US"/>
              <a:t>Ходање на ходнику 10-20 мин</a:t>
            </a:r>
          </a:p>
          <a:p>
            <a:pPr>
              <a:lnSpc>
                <a:spcPct val="150000"/>
              </a:lnSpc>
              <a:buFont typeface="Tahoma" pitchFamily="34" charset="0"/>
              <a:buAutoNum type="arabicParenR"/>
            </a:pPr>
            <a:r>
              <a:rPr lang="en-US"/>
              <a:t>Ерготренинг према налазу кардиолога</a:t>
            </a:r>
          </a:p>
        </p:txBody>
      </p:sp>
      <p:sp>
        <p:nvSpPr>
          <p:cNvPr id="79876" name="Slide Number Placeholder 3"/>
          <p:cNvSpPr>
            <a:spLocks noGrp="1"/>
          </p:cNvSpPr>
          <p:nvPr>
            <p:ph type="sldNum" sz="quarter" idx="10"/>
          </p:nvPr>
        </p:nvSpPr>
        <p:spPr>
          <a:noFill/>
          <a:ln>
            <a:miter lim="800000"/>
            <a:headEnd/>
            <a:tailEnd/>
          </a:ln>
        </p:spPr>
        <p:txBody>
          <a:bodyPr/>
          <a:lstStyle/>
          <a:p>
            <a:fld id="{51D603B4-8712-4F7F-98E6-8AA2EACB9BAE}" type="slidenum">
              <a:rPr lang="en-US" altLang="en-US" smtClean="0">
                <a:cs typeface="Arial" pitchFamily="34" charset="0"/>
              </a:rPr>
              <a:pPr/>
              <a:t>75</a:t>
            </a:fld>
            <a:endParaRPr lang="en-US" altLang="en-US">
              <a:cs typeface="Arial" pitchFamily="34" charset="0"/>
            </a:endParaRPr>
          </a:p>
        </p:txBody>
      </p:sp>
    </p:spTree>
  </p:cSld>
  <p:clrMapOvr>
    <a:masterClrMapping/>
  </p:clrMapOvr>
  <p:transition advTm="28026"/>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p:txBody>
          <a:bodyPr/>
          <a:lstStyle/>
          <a:p>
            <a:r>
              <a:rPr lang="en-US" sz="3600" b="1"/>
              <a:t>Програм ране мобилизације </a:t>
            </a:r>
            <a:r>
              <a:rPr lang="en-US" sz="2800" b="1"/>
              <a:t>након транплатације срца</a:t>
            </a:r>
            <a:endParaRPr lang="en-US" sz="3600"/>
          </a:p>
        </p:txBody>
      </p:sp>
      <p:sp>
        <p:nvSpPr>
          <p:cNvPr id="80899" name="Content Placeholder 2" descr="Rectangle: Click to edit Master text styles&#10;Second level&#10;Third level&#10;Fourth level&#10;Fifth level"/>
          <p:cNvSpPr>
            <a:spLocks noGrp="1"/>
          </p:cNvSpPr>
          <p:nvPr>
            <p:ph idx="1"/>
          </p:nvPr>
        </p:nvSpPr>
        <p:spPr/>
        <p:txBody>
          <a:bodyPr/>
          <a:lstStyle/>
          <a:p>
            <a:r>
              <a:rPr lang="en-US" b="1"/>
              <a:t>4. стадијум (12-21 дан након ОП)</a:t>
            </a:r>
          </a:p>
          <a:p>
            <a:pPr>
              <a:buFont typeface="Tahoma" pitchFamily="34" charset="0"/>
              <a:buAutoNum type="arabicParenR"/>
            </a:pPr>
            <a:r>
              <a:rPr lang="en-US"/>
              <a:t>Гимнастика на високој хоклици 10 мин</a:t>
            </a:r>
          </a:p>
          <a:p>
            <a:pPr>
              <a:buFont typeface="Tahoma" pitchFamily="34" charset="0"/>
              <a:buAutoNum type="arabicParenR"/>
            </a:pPr>
            <a:r>
              <a:rPr lang="en-US"/>
              <a:t>Тренинг периферне мускулатуре у стојећем ставу 10мин</a:t>
            </a:r>
          </a:p>
          <a:p>
            <a:pPr>
              <a:buFont typeface="Tahoma" pitchFamily="34" charset="0"/>
              <a:buAutoNum type="arabicParenR"/>
            </a:pPr>
            <a:r>
              <a:rPr lang="en-US"/>
              <a:t>Ходање 10 мин о ходнику, пењање уз степенице (почети са 5-8 степеника, и сваки дан повећавати за 2 степеника)</a:t>
            </a:r>
          </a:p>
          <a:p>
            <a:pPr>
              <a:buFont typeface="Tahoma" pitchFamily="34" charset="0"/>
              <a:buAutoNum type="arabicParenR"/>
            </a:pPr>
            <a:r>
              <a:rPr lang="en-US"/>
              <a:t>Ерготренинг према налазу кардиолога</a:t>
            </a:r>
          </a:p>
        </p:txBody>
      </p:sp>
      <p:sp>
        <p:nvSpPr>
          <p:cNvPr id="80900" name="Slide Number Placeholder 3"/>
          <p:cNvSpPr>
            <a:spLocks noGrp="1"/>
          </p:cNvSpPr>
          <p:nvPr>
            <p:ph type="sldNum" sz="quarter" idx="10"/>
          </p:nvPr>
        </p:nvSpPr>
        <p:spPr>
          <a:noFill/>
          <a:ln>
            <a:miter lim="800000"/>
            <a:headEnd/>
            <a:tailEnd/>
          </a:ln>
        </p:spPr>
        <p:txBody>
          <a:bodyPr/>
          <a:lstStyle/>
          <a:p>
            <a:fld id="{8F6722BD-FF97-4EB5-A840-F40D826A83A3}" type="slidenum">
              <a:rPr lang="en-US" altLang="en-US" smtClean="0">
                <a:cs typeface="Arial" pitchFamily="34" charset="0"/>
              </a:rPr>
              <a:pPr/>
              <a:t>76</a:t>
            </a:fld>
            <a:endParaRPr lang="en-US" altLang="en-US">
              <a:cs typeface="Arial" pitchFamily="34" charset="0"/>
            </a:endParaRPr>
          </a:p>
        </p:txBody>
      </p:sp>
    </p:spTree>
  </p:cSld>
  <p:clrMapOvr>
    <a:masterClrMapping/>
  </p:clrMapOvr>
  <p:transition advTm="26228"/>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en-US" sz="2400" b="1"/>
              <a:t>Контраиндикације за повећање оптерећења за време ране мобилизације</a:t>
            </a:r>
          </a:p>
        </p:txBody>
      </p:sp>
      <p:sp>
        <p:nvSpPr>
          <p:cNvPr id="81923" name="Content Placeholder 2" descr="Rectangle: Click to edit Master text styles&#10;Second level&#10;Third level&#10;Fourth level&#10;Fifth level"/>
          <p:cNvSpPr>
            <a:spLocks noGrp="1"/>
          </p:cNvSpPr>
          <p:nvPr>
            <p:ph idx="1"/>
          </p:nvPr>
        </p:nvSpPr>
        <p:spPr>
          <a:xfrm>
            <a:off x="762000" y="1524000"/>
            <a:ext cx="7772400" cy="4114800"/>
          </a:xfrm>
        </p:spPr>
        <p:txBody>
          <a:bodyPr/>
          <a:lstStyle/>
          <a:p>
            <a:pPr>
              <a:lnSpc>
                <a:spcPct val="150000"/>
              </a:lnSpc>
              <a:buFont typeface="Wingdings" pitchFamily="2" charset="2"/>
              <a:buChar char="Ø"/>
            </a:pPr>
            <a:r>
              <a:rPr lang="en-US"/>
              <a:t>- тешке сметње срчаног ритма</a:t>
            </a:r>
          </a:p>
          <a:p>
            <a:pPr>
              <a:lnSpc>
                <a:spcPct val="150000"/>
              </a:lnSpc>
              <a:buFont typeface="Wingdings" pitchFamily="2" charset="2"/>
              <a:buChar char="Ø"/>
            </a:pPr>
            <a:r>
              <a:rPr lang="en-US"/>
              <a:t>- појава тахикардије у миру изнад 100/ мин</a:t>
            </a:r>
          </a:p>
          <a:p>
            <a:pPr>
              <a:lnSpc>
                <a:spcPct val="150000"/>
              </a:lnSpc>
              <a:buFont typeface="Wingdings" pitchFamily="2" charset="2"/>
              <a:buChar char="Ø"/>
            </a:pPr>
            <a:r>
              <a:rPr lang="en-US"/>
              <a:t>- пораст срчане фреквенције при оптерећењу изнад 150/мин или пораст фреквенце за 20 удара од полазне вредности као и пад фреквенце за 10 удара</a:t>
            </a:r>
          </a:p>
          <a:p>
            <a:pPr>
              <a:lnSpc>
                <a:spcPct val="150000"/>
              </a:lnSpc>
              <a:buFont typeface="Wingdings" pitchFamily="2" charset="2"/>
              <a:buChar char="Ø"/>
            </a:pPr>
            <a:r>
              <a:rPr lang="en-US"/>
              <a:t>- диспнеја</a:t>
            </a:r>
          </a:p>
          <a:p>
            <a:pPr>
              <a:lnSpc>
                <a:spcPct val="150000"/>
              </a:lnSpc>
              <a:buFont typeface="Wingdings" pitchFamily="2" charset="2"/>
              <a:buChar char="Ø"/>
            </a:pPr>
            <a:r>
              <a:rPr lang="en-US"/>
              <a:t>- вртоглавица</a:t>
            </a:r>
          </a:p>
          <a:p>
            <a:pPr>
              <a:lnSpc>
                <a:spcPct val="150000"/>
              </a:lnSpc>
              <a:buFont typeface="Wingdings" pitchFamily="2" charset="2"/>
              <a:buChar char="Ø"/>
            </a:pPr>
            <a:r>
              <a:rPr lang="en-US"/>
              <a:t>- хладан зној или бледило</a:t>
            </a:r>
          </a:p>
        </p:txBody>
      </p:sp>
      <p:sp>
        <p:nvSpPr>
          <p:cNvPr id="81924" name="Slide Number Placeholder 3"/>
          <p:cNvSpPr>
            <a:spLocks noGrp="1"/>
          </p:cNvSpPr>
          <p:nvPr>
            <p:ph type="sldNum" sz="quarter" idx="10"/>
          </p:nvPr>
        </p:nvSpPr>
        <p:spPr>
          <a:noFill/>
          <a:ln>
            <a:miter lim="800000"/>
            <a:headEnd/>
            <a:tailEnd/>
          </a:ln>
        </p:spPr>
        <p:txBody>
          <a:bodyPr/>
          <a:lstStyle/>
          <a:p>
            <a:fld id="{9DDD324A-ACA5-4C0A-8778-0ABE40C51C21}" type="slidenum">
              <a:rPr lang="en-US" altLang="en-US" smtClean="0">
                <a:cs typeface="Arial" pitchFamily="34" charset="0"/>
              </a:rPr>
              <a:pPr/>
              <a:t>77</a:t>
            </a:fld>
            <a:endParaRPr lang="en-US" altLang="en-US">
              <a:cs typeface="Arial" pitchFamily="34" charset="0"/>
            </a:endParaRPr>
          </a:p>
        </p:txBody>
      </p:sp>
    </p:spTree>
  </p:cSld>
  <p:clrMapOvr>
    <a:masterClrMapping/>
  </p:clrMapOvr>
  <p:transition advTm="25019"/>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4000" b="1"/>
              <a:t>Физичка активност</a:t>
            </a:r>
          </a:p>
        </p:txBody>
      </p:sp>
      <p:sp>
        <p:nvSpPr>
          <p:cNvPr id="11267" name="Content Placeholder 2" descr="Rectangle: Click to edit Master text styles&#10;Second level&#10;Third level&#10;Fourth level&#10;Fifth level"/>
          <p:cNvSpPr>
            <a:spLocks noGrp="1"/>
          </p:cNvSpPr>
          <p:nvPr>
            <p:ph idx="1"/>
          </p:nvPr>
        </p:nvSpPr>
        <p:spPr/>
        <p:txBody>
          <a:bodyPr/>
          <a:lstStyle/>
          <a:p>
            <a:pPr>
              <a:lnSpc>
                <a:spcPct val="200000"/>
              </a:lnSpc>
            </a:pPr>
            <a:r>
              <a:rPr lang="ru-RU" b="1" u="sng"/>
              <a:t>Свакодневна аеробна физичка активност деце и одраслих </a:t>
            </a:r>
            <a:r>
              <a:rPr lang="ru-RU"/>
              <a:t>као прихваћена навика и стил живота може имати битну улогу, како у контроли гојазности и хипертензије, нивоа липида, тако и превенцији КВБ.</a:t>
            </a:r>
          </a:p>
        </p:txBody>
      </p:sp>
      <p:sp>
        <p:nvSpPr>
          <p:cNvPr id="11268" name="Slide Number Placeholder 3"/>
          <p:cNvSpPr>
            <a:spLocks noGrp="1"/>
          </p:cNvSpPr>
          <p:nvPr>
            <p:ph type="sldNum" sz="quarter" idx="10"/>
          </p:nvPr>
        </p:nvSpPr>
        <p:spPr>
          <a:noFill/>
          <a:ln>
            <a:miter lim="800000"/>
            <a:headEnd/>
            <a:tailEnd/>
          </a:ln>
        </p:spPr>
        <p:txBody>
          <a:bodyPr/>
          <a:lstStyle/>
          <a:p>
            <a:fld id="{45B61176-813E-4045-A555-ECF8B11DF852}" type="slidenum">
              <a:rPr lang="en-US" altLang="en-US" smtClean="0">
                <a:cs typeface="Arial" pitchFamily="34" charset="0"/>
              </a:rPr>
              <a:pPr/>
              <a:t>8</a:t>
            </a:fld>
            <a:endParaRPr lang="en-US" altLang="en-US">
              <a:cs typeface="Arial" pitchFamily="34" charset="0"/>
            </a:endParaRPr>
          </a:p>
        </p:txBody>
      </p:sp>
    </p:spTree>
  </p:cSld>
  <p:clrMapOvr>
    <a:masterClrMapping/>
  </p:clrMapOvr>
  <p:transition advTm="14636"/>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endParaRPr lang="en-US"/>
          </a:p>
        </p:txBody>
      </p:sp>
      <p:sp>
        <p:nvSpPr>
          <p:cNvPr id="12291" name="Subtitle 2" descr="Rectangle: Click to edit Master text styles&#10;Second level&#10;Third level&#10;Fourth level&#10;Fifth level"/>
          <p:cNvSpPr>
            <a:spLocks noGrp="1"/>
          </p:cNvSpPr>
          <p:nvPr>
            <p:ph type="subTitle" idx="1"/>
          </p:nvPr>
        </p:nvSpPr>
        <p:spPr>
          <a:xfrm>
            <a:off x="1752600" y="4038600"/>
            <a:ext cx="6400800" cy="1414463"/>
          </a:xfrm>
        </p:spPr>
        <p:txBody>
          <a:bodyPr/>
          <a:lstStyle/>
          <a:p>
            <a:pPr algn="r"/>
            <a:r>
              <a:rPr lang="en-US" sz="4000" b="1"/>
              <a:t>Кардиолошка рехабилитација</a:t>
            </a:r>
          </a:p>
        </p:txBody>
      </p:sp>
      <p:pic>
        <p:nvPicPr>
          <p:cNvPr id="12292" name="Picture 4" descr="C:\Users\User\Desktop\images.jpg"/>
          <p:cNvPicPr>
            <a:picLocks noChangeAspect="1" noChangeArrowheads="1"/>
          </p:cNvPicPr>
          <p:nvPr/>
        </p:nvPicPr>
        <p:blipFill>
          <a:blip r:embed="rId2"/>
          <a:srcRect/>
          <a:stretch>
            <a:fillRect/>
          </a:stretch>
        </p:blipFill>
        <p:spPr bwMode="auto">
          <a:xfrm>
            <a:off x="6324600" y="457200"/>
            <a:ext cx="2143125" cy="2143125"/>
          </a:xfrm>
          <a:prstGeom prst="rect">
            <a:avLst/>
          </a:prstGeom>
          <a:noFill/>
          <a:ln w="9525">
            <a:noFill/>
            <a:miter lim="800000"/>
            <a:headEnd/>
            <a:tailEnd/>
          </a:ln>
        </p:spPr>
      </p:pic>
    </p:spTree>
  </p:cSld>
  <p:clrMapOvr>
    <a:masterClrMapping/>
  </p:clrMapOvr>
  <p:transition advTm="3929"/>
</p:sld>
</file>

<file path=ppt/theme/theme1.xml><?xml version="1.0" encoding="utf-8"?>
<a:theme xmlns:a="http://schemas.openxmlformats.org/drawingml/2006/main" name="Blueprint">
  <a:themeElements>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Blueprint">
      <a:majorFont>
        <a:latin typeface="Tahoma"/>
        <a:ea typeface=""/>
        <a:cs typeface=""/>
      </a:majorFont>
      <a:minorFont>
        <a:latin typeface="Tahoma"/>
        <a:ea typeface=""/>
        <a:cs typeface=""/>
      </a:minorFont>
    </a:fontScheme>
    <a:fmtScheme name="Kancelarij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ema">
  <a:themeElements>
    <a:clrScheme name="Kancelarij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arij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arij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Designs\Blueprint.pot</Template>
  <TotalTime>8734</TotalTime>
  <Words>3796</Words>
  <Application>Microsoft Office PowerPoint</Application>
  <PresentationFormat>On-screen Show (4:3)</PresentationFormat>
  <Paragraphs>525</Paragraphs>
  <Slides>77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77</vt:i4>
      </vt:variant>
    </vt:vector>
  </HeadingPairs>
  <TitlesOfParts>
    <vt:vector size="85" baseType="lpstr">
      <vt:lpstr>Arial</vt:lpstr>
      <vt:lpstr>Wingdings</vt:lpstr>
      <vt:lpstr>Book Antiqua</vt:lpstr>
      <vt:lpstr>Noto Sans CJK SC Regular</vt:lpstr>
      <vt:lpstr>Times New Roman</vt:lpstr>
      <vt:lpstr>Tahoma</vt:lpstr>
      <vt:lpstr>Calibri</vt:lpstr>
      <vt:lpstr>Blueprint</vt:lpstr>
      <vt:lpstr>ФИЗИКАЛНА ТЕРАПИЈА КАРДИОЛОШКИХ БОЛЕСНИКА   </vt:lpstr>
      <vt:lpstr>КЛИНИЧКА ФИЗИКАЛНА ТЕРАПИЈА 2</vt:lpstr>
      <vt:lpstr>Начин полагања испита и оцењивања</vt:lpstr>
      <vt:lpstr>КОЈИ СУ ФАКТОРИ РИЗИКА ЗА РАЗВОЈ АТЕРОСКЛЕРОЗЕ ?</vt:lpstr>
      <vt:lpstr>Фактори ризика за коронарну болест</vt:lpstr>
      <vt:lpstr>Превенција ризика </vt:lpstr>
      <vt:lpstr>Физичка активност</vt:lpstr>
      <vt:lpstr>Физичка активност</vt:lpstr>
      <vt:lpstr>PowerPoint Presentation</vt:lpstr>
      <vt:lpstr>Дефиниција </vt:lpstr>
      <vt:lpstr>Компоненте кардиолошке рехабилитације обухватају:</vt:lpstr>
      <vt:lpstr>Циљеви кардиолошке рехабилитације</vt:lpstr>
      <vt:lpstr>Кардиолошка рехабилитација</vt:lpstr>
      <vt:lpstr>Кардиолошка рехабилитација</vt:lpstr>
      <vt:lpstr>Кардиолошка рехабилитација</vt:lpstr>
      <vt:lpstr>Класификација пацијената према функционалном капацитету</vt:lpstr>
      <vt:lpstr>Класификација пацијената према функционалном капацитету</vt:lpstr>
      <vt:lpstr>Терапеутска класификација пацијената</vt:lpstr>
      <vt:lpstr>Кардиоваскуларне болести</vt:lpstr>
      <vt:lpstr>Исхемијска болест срца</vt:lpstr>
      <vt:lpstr>Клинички облици коронарне болести</vt:lpstr>
      <vt:lpstr>Фактори ризика за КВС болести</vt:lpstr>
      <vt:lpstr>Превенција КВС болести</vt:lpstr>
      <vt:lpstr>Ефекат вежбања </vt:lpstr>
      <vt:lpstr>Мере примарне и секундарне превенције</vt:lpstr>
      <vt:lpstr>Превенција кардиоваскуларних болести</vt:lpstr>
      <vt:lpstr>Препоруке за кардилошку рехабилитацију</vt:lpstr>
      <vt:lpstr>Индикације за рехабилитацију</vt:lpstr>
      <vt:lpstr>Рехабилитација након инфаркта миокарда </vt:lpstr>
      <vt:lpstr>Инфаркт миокарда</vt:lpstr>
      <vt:lpstr>Клиничка слика</vt:lpstr>
      <vt:lpstr>Почеци рехабилитације након АИМ</vt:lpstr>
      <vt:lpstr>Кардилошка рехабилитација</vt:lpstr>
      <vt:lpstr>Услови за почетак медицинске рехабилитације: </vt:lpstr>
      <vt:lpstr>Опште контраиндикације за ктх након АИМ</vt:lpstr>
      <vt:lpstr>Кардиолошке контраиндикације</vt:lpstr>
      <vt:lpstr>Кардиолошке контраиндикације</vt:lpstr>
      <vt:lpstr>Циљеви рехабилитације након АИМ</vt:lpstr>
      <vt:lpstr>Циљеви рехабилитације након АИМ</vt:lpstr>
      <vt:lpstr>Процес медицинске рехабилитације</vt:lpstr>
      <vt:lpstr>I фаза – фаза хоспитализације</vt:lpstr>
      <vt:lpstr>I фаза – фаза хоспитализације</vt:lpstr>
      <vt:lpstr>I фаза – фаза хоспитализације</vt:lpstr>
      <vt:lpstr>II фаза - фаза реконвалесценције</vt:lpstr>
      <vt:lpstr>II фаза - фаза реконвалесценције</vt:lpstr>
      <vt:lpstr>II фаза - фаза реконвалесценције (траје 3-5 нед.) </vt:lpstr>
      <vt:lpstr>II фаза - фаза реконвалесценције (траје 3-5 нед.) </vt:lpstr>
      <vt:lpstr>III фаза – фаза постреконвалесценције</vt:lpstr>
      <vt:lpstr>ЕФЕКТИ ФИЗИЧКОГ ВЕЖБАЊА НА          КАРДИОВАСКУЛАРНИ СИСТЕМ</vt:lpstr>
      <vt:lpstr>ЕФЕКТИ ФИЗИЧКОГ ВЕЖБАЊА НА          КАРДИОВАСКУЛАРНИ СИСТЕМ</vt:lpstr>
      <vt:lpstr>ЕФЕКТИ ФИЗИЧКОГ ВЕЖБАЊА НА          КАРДИОВАСКУЛАРНИ СИСТЕМ</vt:lpstr>
      <vt:lpstr>ПРОПИСИВАЊЕ ВЕЖБАЊА</vt:lpstr>
      <vt:lpstr>Опште препоруке за физички тренинг код пацијената са прележаним инфарктом миокарда</vt:lpstr>
      <vt:lpstr>Дозирање физичког тренинга</vt:lpstr>
      <vt:lpstr>PowerPoint Presentation</vt:lpstr>
      <vt:lpstr>Апсолутне контраиндикације</vt:lpstr>
      <vt:lpstr>Релативне контраиндикације</vt:lpstr>
      <vt:lpstr>Процена функционалног капацитета пацијента</vt:lpstr>
      <vt:lpstr>Клиничка процена  функционалних способности</vt:lpstr>
      <vt:lpstr>Ризик кардиoлошких болесника</vt:lpstr>
      <vt:lpstr>Разлози за прекид рехабилитације</vt:lpstr>
      <vt:lpstr>Значај кардилошке рехабилитације</vt:lpstr>
      <vt:lpstr>Значај кардилошке рехабилитације</vt:lpstr>
      <vt:lpstr>Значај кардилошке рехабилитације</vt:lpstr>
      <vt:lpstr>Значај кардилошке рехабилитације</vt:lpstr>
      <vt:lpstr>PowerPoint Presentation</vt:lpstr>
      <vt:lpstr>Транплатација срца </vt:lpstr>
      <vt:lpstr>Апсолутно мировање у кревету – физиолошко деловање на организам:</vt:lpstr>
      <vt:lpstr>Компликације </vt:lpstr>
      <vt:lpstr>Преоперативни КТХ програм</vt:lpstr>
      <vt:lpstr>Постоперативни КТХ програм</vt:lpstr>
      <vt:lpstr>Ток пасивних постоперативних покрета</vt:lpstr>
      <vt:lpstr>Програм ране мобилизације након транплатације срца</vt:lpstr>
      <vt:lpstr>Програм ране мобилизације након транплатације срца</vt:lpstr>
      <vt:lpstr>Програм ране мобилизације након транплатације срца</vt:lpstr>
      <vt:lpstr>Програм ране мобилизације након транплатације срца</vt:lpstr>
      <vt:lpstr>Контраиндикације за повећање оптерећења за време ране мобилизације</vt:lpstr>
    </vt:vector>
  </TitlesOfParts>
  <Company>BOOX Computers, Kragujevac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Rehabilitacija traumatoloških bolesnika</dc:title>
  <dc:creator>WIN98SE</dc:creator>
  <cp:lastModifiedBy>Vesna</cp:lastModifiedBy>
  <cp:revision>1091</cp:revision>
  <dcterms:created xsi:type="dcterms:W3CDTF">2002-12-17T12:07:36Z</dcterms:created>
  <dcterms:modified xsi:type="dcterms:W3CDTF">2024-08-30T08:19:13Z</dcterms:modified>
</cp:coreProperties>
</file>